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b" ContentType="application/vnd.ms-excel.sheet.binary.macroEnabled.12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charts/chart3.xml" ContentType="application/vnd.openxmlformats-officedocument.drawingml.char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docProps/app.xml" ContentType="application/vnd.openxmlformats-officedocument.extended-properties+xml"/>
  <Override PartName="/ppt/tags/tag32.xml" ContentType="application/vnd.openxmlformats-officedocument.presentationml.tags+xml"/>
  <Override PartName="/ppt/tags/tag30.xml" ContentType="application/vnd.openxmlformats-officedocument.presentationml.tags+xml"/>
  <Override PartName="/ppt/tags/tag29.xml" ContentType="application/vnd.openxmlformats-officedocument.presentationml.tags+xml"/>
  <Override PartName="/ppt/tags/tag28.xml" ContentType="application/vnd.openxmlformats-officedocument.presentationml.tags+xml"/>
  <Override PartName="/ppt/tags/tag33.xml" ContentType="application/vnd.openxmlformats-officedocument.presentationml.tags+xml"/>
  <Override PartName="/ppt/tags/tag27.xml" ContentType="application/vnd.openxmlformats-officedocument.presentationml.tags+xml"/>
  <Override PartName="/docProps/core.xml" ContentType="application/vnd.openxmlformats-package.core-properties+xml"/>
  <Override PartName="/ppt/tags/tag26.xml" ContentType="application/vnd.openxmlformats-officedocument.presentationml.tags+xml"/>
  <Override PartName="/ppt/tags/tag25.xml" ContentType="application/vnd.openxmlformats-officedocument.presentationml.tags+xml"/>
  <Override PartName="/ppt/tags/tag36.xml" ContentType="application/vnd.openxmlformats-officedocument.presentationml.tags+xml"/>
  <Override PartName="/ppt/tags/tag24.xml" ContentType="application/vnd.openxmlformats-officedocument.presentationml.tags+xml"/>
  <Override PartName="/ppt/tags/tag23.xml" ContentType="application/vnd.openxmlformats-officedocument.presentationml.tags+xml"/>
  <Override PartName="/ppt/tags/tag34.xml" ContentType="application/vnd.openxmlformats-officedocument.presentationml.tags+xml"/>
  <Override PartName="/ppt/tags/tag31.xml" ContentType="application/vnd.openxmlformats-officedocument.presentationml.tags+xml"/>
  <Override PartName="/ppt/tags/tag22.xml" ContentType="application/vnd.openxmlformats-officedocument.presentationml.tags+xml"/>
  <Override PartName="/ppt/tags/tag21.xml" ContentType="application/vnd.openxmlformats-officedocument.presentationml.tags+xml"/>
  <Override PartName="/ppt/tags/tag20.xml" ContentType="application/vnd.openxmlformats-officedocument.presentationml.tags+xml"/>
  <Override PartName="/ppt/tags/tag19.xml" ContentType="application/vnd.openxmlformats-officedocument.presentationml.tags+xml"/>
  <Override PartName="/ppt/tags/tag18.xml" ContentType="application/vnd.openxmlformats-officedocument.presentationml.tags+xml"/>
  <Override PartName="/ppt/tags/tag17.xml" ContentType="application/vnd.openxmlformats-officedocument.presentationml.tags+xml"/>
  <Override PartName="/ppt/tags/tag35.xml" ContentType="application/vnd.openxmlformats-officedocument.presentationml.tag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7" r:id="rId2"/>
    <p:sldId id="259" r:id="rId3"/>
    <p:sldId id="260" r:id="rId4"/>
    <p:sldId id="2145708933" r:id="rId5"/>
    <p:sldId id="2145708761" r:id="rId6"/>
    <p:sldId id="2145708767" r:id="rId7"/>
    <p:sldId id="2145708545" r:id="rId8"/>
    <p:sldId id="2145708782" r:id="rId9"/>
    <p:sldId id="261" r:id="rId10"/>
    <p:sldId id="2145708946" r:id="rId11"/>
    <p:sldId id="2145708948" r:id="rId12"/>
    <p:sldId id="2145708947" r:id="rId13"/>
  </p:sldIdLst>
  <p:sldSz cx="12192000" cy="6858000"/>
  <p:notesSz cx="6858000" cy="9144000"/>
  <p:custDataLst>
    <p:tags r:id="rId15"/>
  </p:custDataLst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6" autoAdjust="0"/>
    <p:restoredTop sz="94660"/>
  </p:normalViewPr>
  <p:slideViewPr>
    <p:cSldViewPr snapToGrid="0">
      <p:cViewPr varScale="1">
        <p:scale>
          <a:sx n="74" d="100"/>
          <a:sy n="74" d="100"/>
        </p:scale>
        <p:origin x="30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.xlsb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1.xlsb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2.xlsb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1009463722397478E-2"/>
          <c:y val="2.0967741935483872E-2"/>
          <c:w val="0.917981072555205"/>
          <c:h val="0.95806451612903221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chemeClr val="accent1"/>
            </a:solidFill>
            <a:ln w="12700" cmpd="sng" algn="ctr">
              <a:solidFill>
                <a:schemeClr val="bg1"/>
              </a:solidFill>
              <a:prstDash val="solid"/>
            </a:ln>
          </c:spPr>
          <c:invertIfNegative val="0"/>
          <c:val>
            <c:numRef>
              <c:f>Sheet1!$A$1</c:f>
              <c:numCache>
                <c:formatCode>General</c:formatCode>
                <c:ptCount val="1"/>
                <c:pt idx="0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34-4FF8-A825-631E6A7759F9}"/>
            </c:ext>
          </c:extLst>
        </c:ser>
        <c:ser>
          <c:idx val="1"/>
          <c:order val="1"/>
          <c:spPr>
            <a:solidFill>
              <a:schemeClr val="accent1"/>
            </a:solidFill>
            <a:ln w="12700" cmpd="sng" algn="ctr">
              <a:solidFill>
                <a:schemeClr val="bg1"/>
              </a:solidFill>
              <a:prstDash val="solid"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 w="12700" cmpd="sng" algn="ctr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0-75CF-4824-A40A-CD3A5FAA57DF}"/>
              </c:ext>
            </c:extLst>
          </c:dPt>
          <c:val>
            <c:numRef>
              <c:f>Sheet1!$A$2</c:f>
              <c:numCache>
                <c:formatCode>General</c:formatCode>
                <c:ptCount val="1"/>
                <c:pt idx="0">
                  <c:v>14.000000000000002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A34-4FF8-A825-631E6A7759F9}"/>
            </c:ext>
          </c:extLst>
        </c:ser>
        <c:ser>
          <c:idx val="2"/>
          <c:order val="2"/>
          <c:spPr>
            <a:solidFill>
              <a:schemeClr val="accent4"/>
            </a:solidFill>
            <a:ln w="12700" cmpd="sng" algn="ctr">
              <a:solidFill>
                <a:schemeClr val="bg1"/>
              </a:solidFill>
              <a:prstDash val="solid"/>
            </a:ln>
          </c:spPr>
          <c:invertIfNegative val="0"/>
          <c:val>
            <c:numRef>
              <c:f>Sheet1!$A$3</c:f>
              <c:numCache>
                <c:formatCode>General</c:formatCode>
                <c:ptCount val="1"/>
                <c:pt idx="0">
                  <c:v>16.000000000000004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A34-4FF8-A825-631E6A7759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255510543"/>
        <c:axId val="1"/>
      </c:barChart>
      <c:catAx>
        <c:axId val="255510543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10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255510543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3854166666666664E-2"/>
          <c:y val="2.9850746268656716E-2"/>
          <c:w val="0.93229166666666663"/>
          <c:h val="0.94029850746268662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9BF9B7"/>
            </a:solidFill>
            <a:ln>
              <a:noFill/>
            </a:ln>
          </c:spPr>
          <c:invertIfNegative val="0"/>
          <c:val>
            <c:numRef>
              <c:f>Sheet1!$A$1:$B$1</c:f>
              <c:numCache>
                <c:formatCode>General</c:formatCode>
                <c:ptCount val="2"/>
                <c:pt idx="0">
                  <c:v>99.5</c:v>
                </c:pt>
                <c:pt idx="1">
                  <c:v>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76A-47CF-B66C-59F04665DB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1415648511"/>
        <c:axId val="1"/>
      </c:barChart>
      <c:catAx>
        <c:axId val="1415648511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99.5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415648511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942591155934832"/>
          <c:y val="8.1237911025145063E-2"/>
          <c:w val="0.82040341349883628"/>
          <c:h val="0.8375241779497099"/>
        </c:manualLayout>
      </c:layout>
      <c:areaChart>
        <c:grouping val="stacked"/>
        <c:varyColors val="0"/>
        <c:ser>
          <c:idx val="0"/>
          <c:order val="0"/>
          <c:spPr>
            <a:solidFill>
              <a:schemeClr val="accent3"/>
            </a:solidFill>
            <a:ln>
              <a:noFill/>
            </a:ln>
          </c:spPr>
          <c:dLbls>
            <c:dLbl>
              <c:idx val="0"/>
              <c:layout>
                <c:manualLayout>
                  <c:x val="5.1590380139643136E-2"/>
                  <c:y val="1.4506769825918763E-3"/>
                </c:manualLayout>
              </c:layout>
              <c:numFmt formatCode="#,##0&quot;%&quot;;&quot;-&quot;#,##0&quot;%&quot;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v-S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D8B8-475C-904C-F89A9A8129F6}"/>
                </c:ext>
              </c:extLst>
            </c:dLbl>
            <c:dLbl>
              <c:idx val="10"/>
              <c:layout>
                <c:manualLayout>
                  <c:x val="-2.3661753297129558E-2"/>
                  <c:y val="1.4506769825918763E-3"/>
                </c:manualLayout>
              </c:layout>
              <c:numFmt formatCode="#,##0&quot;%&quot;;&quot;-&quot;#,##0&quot;%&quot;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v-S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D8B8-475C-904C-F89A9A8129F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Sheet1!$A$1:$K$1</c:f>
              <c:numCache>
                <c:formatCode>General</c:formatCode>
                <c:ptCount val="11"/>
                <c:pt idx="0">
                  <c:v>72.077199999999991</c:v>
                </c:pt>
                <c:pt idx="1">
                  <c:v>72.077199999999991</c:v>
                </c:pt>
                <c:pt idx="2">
                  <c:v>72.077199999999991</c:v>
                </c:pt>
                <c:pt idx="3">
                  <c:v>72.077199999999991</c:v>
                </c:pt>
                <c:pt idx="4">
                  <c:v>72.077199999999991</c:v>
                </c:pt>
                <c:pt idx="5">
                  <c:v>72.077199999999991</c:v>
                </c:pt>
                <c:pt idx="6">
                  <c:v>67.064000000000007</c:v>
                </c:pt>
                <c:pt idx="7">
                  <c:v>62.059100000000001</c:v>
                </c:pt>
                <c:pt idx="8">
                  <c:v>52.904200000000003</c:v>
                </c:pt>
                <c:pt idx="9">
                  <c:v>43.782500000000006</c:v>
                </c:pt>
                <c:pt idx="10">
                  <c:v>34.635899999999999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8B8-475C-904C-F89A9A8129F6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</c:spPr>
          <c:dLbls>
            <c:dLbl>
              <c:idx val="0"/>
              <c:layout>
                <c:manualLayout>
                  <c:x val="4.965089216446858E-2"/>
                  <c:y val="1.4506769825918763E-3"/>
                </c:manualLayout>
              </c:layout>
              <c:numFmt formatCode="#,##0&quot;%&quot;;&quot;-&quot;#,##0&quot;%&quot;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v-S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3-D8B8-475C-904C-F89A9A8129F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Sheet1!$A$2:$K$2</c:f>
              <c:numCache>
                <c:formatCode>General</c:formatCode>
                <c:ptCount val="11"/>
                <c:pt idx="0">
                  <c:v>14.762799999999999</c:v>
                </c:pt>
                <c:pt idx="1">
                  <c:v>14.762799999999999</c:v>
                </c:pt>
                <c:pt idx="2">
                  <c:v>14.762799999999999</c:v>
                </c:pt>
                <c:pt idx="3">
                  <c:v>14.762799999999999</c:v>
                </c:pt>
                <c:pt idx="4">
                  <c:v>14.762799999999999</c:v>
                </c:pt>
                <c:pt idx="5">
                  <c:v>14.762799999999999</c:v>
                </c:pt>
                <c:pt idx="6">
                  <c:v>13.736000000000004</c:v>
                </c:pt>
                <c:pt idx="7">
                  <c:v>12.710900000000002</c:v>
                </c:pt>
                <c:pt idx="8">
                  <c:v>10.835799999999995</c:v>
                </c:pt>
                <c:pt idx="9">
                  <c:v>8.9675000000000011</c:v>
                </c:pt>
                <c:pt idx="10">
                  <c:v>7.0941000000000027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8B8-475C-904C-F89A9A8129F6}"/>
            </c:ext>
          </c:extLst>
        </c:ser>
        <c:ser>
          <c:idx val="2"/>
          <c:order val="2"/>
          <c:spPr>
            <a:solidFill>
              <a:schemeClr val="accent1"/>
            </a:solidFill>
            <a:ln>
              <a:noFill/>
            </a:ln>
          </c:spPr>
          <c:dLbls>
            <c:dLbl>
              <c:idx val="0"/>
              <c:layout>
                <c:manualLayout>
                  <c:x val="5.0426687354538403E-2"/>
                  <c:y val="1.4506769825918763E-3"/>
                </c:manualLayout>
              </c:layout>
              <c:numFmt formatCode="#,##0&quot;%&quot;;&quot;-&quot;#,##0&quot;%&quot;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v-S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5-D8B8-475C-904C-F89A9A8129F6}"/>
                </c:ext>
              </c:extLst>
            </c:dLbl>
            <c:dLbl>
              <c:idx val="10"/>
              <c:layout>
                <c:manualLayout>
                  <c:x val="-2.3661753297129558E-2"/>
                  <c:y val="1.4506769825918763E-3"/>
                </c:manualLayout>
              </c:layout>
              <c:numFmt formatCode="#,##0&quot;%&quot;;&quot;-&quot;#,##0&quot;%&quot;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v-S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6-D8B8-475C-904C-F89A9A8129F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Sheet1!$A$3:$K$3</c:f>
              <c:numCache>
                <c:formatCode>General</c:formatCode>
                <c:ptCount val="11"/>
                <c:pt idx="0">
                  <c:v>13.160000000000005</c:v>
                </c:pt>
                <c:pt idx="1">
                  <c:v>13.160000000000005</c:v>
                </c:pt>
                <c:pt idx="2">
                  <c:v>13.160000000000005</c:v>
                </c:pt>
                <c:pt idx="3">
                  <c:v>13.160000000000005</c:v>
                </c:pt>
                <c:pt idx="4">
                  <c:v>13.160000000000005</c:v>
                </c:pt>
                <c:pt idx="5">
                  <c:v>13.160000000000005</c:v>
                </c:pt>
                <c:pt idx="6">
                  <c:v>19.199999999999996</c:v>
                </c:pt>
                <c:pt idx="7">
                  <c:v>25.229999999999997</c:v>
                </c:pt>
                <c:pt idx="8">
                  <c:v>36.260000000000005</c:v>
                </c:pt>
                <c:pt idx="9">
                  <c:v>47.249999999999993</c:v>
                </c:pt>
                <c:pt idx="10">
                  <c:v>58.269999999999996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D8B8-475C-904C-F89A9A8129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78052863"/>
        <c:axId val="1"/>
      </c:areaChart>
      <c:catAx>
        <c:axId val="1178052863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100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#,##0&quot;%&quot;;&quot;-&quot;#,##0&quot;%&quot;" sourceLinked="0"/>
        <c:majorTickMark val="out"/>
        <c:minorTickMark val="none"/>
        <c:tickLblPos val="nextTo"/>
        <c:spPr>
          <a:ln w="9525" cmpd="sng" algn="ctr">
            <a:solidFill>
              <a:schemeClr val="tx1"/>
            </a:solidFill>
            <a:prstDash val="solid"/>
          </a:ln>
        </c:spPr>
        <c:txPr>
          <a:bodyPr wrap="none"/>
          <a:lstStyle/>
          <a:p>
            <a:pPr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178052863"/>
        <c:crosses val="min"/>
        <c:crossBetween val="midCat"/>
        <c:majorUnit val="25"/>
      </c:valAx>
    </c:plotArea>
    <c:plotVisOnly val="0"/>
    <c:dispBlanksAs val="zero"/>
    <c:showDLblsOverMax val="1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DD17B2-BABC-4AF7-AAE8-0EBFE9D52C8A}" type="datetimeFigureOut">
              <a:rPr lang="sv-SE" smtClean="0"/>
              <a:t>2024-06-05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883E9F-0B2E-46B3-A329-45E752D8C9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25624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A4A120-566B-4988-87EE-510DCBF3C487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20865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A4A120-566B-4988-87EE-510DCBF3C487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36726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A4A120-566B-4988-87EE-510DCBF3C487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58904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A4A120-566B-4988-87EE-510DCBF3C487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07914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A4A120-566B-4988-87EE-510DCBF3C487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57553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A4A120-566B-4988-87EE-510DCBF3C487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581720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A4A120-566B-4988-87EE-510DCBF3C487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572704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A4A120-566B-4988-87EE-510DCBF3C487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72764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A4A120-566B-4988-87EE-510DCBF3C487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69285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A4A120-566B-4988-87EE-510DCBF3C487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720803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bild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En bild som visar suddig, blå, Färggrann, Electric blue&#10;&#10;Automatiskt genererad beskrivning">
            <a:extLst>
              <a:ext uri="{FF2B5EF4-FFF2-40B4-BE49-F238E27FC236}">
                <a16:creationId xmlns:a16="http://schemas.microsoft.com/office/drawing/2014/main" id="{B54CBB9B-AB3B-B101-E044-F87D18ABF5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1373187" y="2276476"/>
            <a:ext cx="6728045" cy="2317532"/>
          </a:xfrm>
        </p:spPr>
        <p:txBody>
          <a:bodyPr anchor="b"/>
          <a:lstStyle>
            <a:lvl1pPr algn="l">
              <a:lnSpc>
                <a:spcPct val="100000"/>
              </a:lnSpc>
              <a:defRPr sz="60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sv-SE" dirty="0"/>
              <a:t>Klicka här för huvudrubrik</a:t>
            </a:r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5E48ED02-6F6C-4780-8139-C40FAB95BA8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73187" y="4726378"/>
            <a:ext cx="6728045" cy="691738"/>
          </a:xfrm>
        </p:spPr>
        <p:txBody>
          <a:bodyPr lIns="18000">
            <a:no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underrubrik</a:t>
            </a:r>
          </a:p>
        </p:txBody>
      </p:sp>
      <p:pic>
        <p:nvPicPr>
          <p:cNvPr id="5" name="Picture 7">
            <a:extLst>
              <a:ext uri="{FF2B5EF4-FFF2-40B4-BE49-F238E27FC236}">
                <a16:creationId xmlns:a16="http://schemas.microsoft.com/office/drawing/2014/main" id="{913533C6-CDAE-219B-37A7-0335E8323B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813" y="670916"/>
            <a:ext cx="1219933" cy="381907"/>
          </a:xfrm>
          <a:prstGeom prst="rect">
            <a:avLst/>
          </a:prstGeom>
        </p:spPr>
      </p:pic>
      <p:sp>
        <p:nvSpPr>
          <p:cNvPr id="3" name="Rektangel 2">
            <a:extLst>
              <a:ext uri="{FF2B5EF4-FFF2-40B4-BE49-F238E27FC236}">
                <a16:creationId xmlns:a16="http://schemas.microsoft.com/office/drawing/2014/main" id="{190096FF-F467-DF7F-5943-E0C67116CB60}"/>
              </a:ext>
            </a:extLst>
          </p:cNvPr>
          <p:cNvSpPr/>
          <p:nvPr/>
        </p:nvSpPr>
        <p:spPr>
          <a:xfrm>
            <a:off x="658813" y="6427829"/>
            <a:ext cx="2762410" cy="19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sv-SE" sz="700" b="0" dirty="0">
                <a:solidFill>
                  <a:schemeClr val="tx1"/>
                </a:solidFill>
              </a:rPr>
              <a:t>Sparande &amp; Pension</a:t>
            </a:r>
          </a:p>
        </p:txBody>
      </p:sp>
    </p:spTree>
    <p:extLst>
      <p:ext uri="{BB962C8B-B14F-4D97-AF65-F5344CB8AC3E}">
        <p14:creationId xmlns:p14="http://schemas.microsoft.com/office/powerpoint/2010/main" val="3889567841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e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och skriv rubrik</a:t>
            </a:r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B1E2D140-1752-497E-B55A-951CC65BB1E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58813" y="1591734"/>
            <a:ext cx="3492000" cy="4445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Platshållare för innehåll 9">
            <a:extLst>
              <a:ext uri="{FF2B5EF4-FFF2-40B4-BE49-F238E27FC236}">
                <a16:creationId xmlns:a16="http://schemas.microsoft.com/office/drawing/2014/main" id="{52B1C0D2-B940-4C02-8CC3-242FAB10C8B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349840" y="1592263"/>
            <a:ext cx="3492000" cy="4445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innehåll 9">
            <a:extLst>
              <a:ext uri="{FF2B5EF4-FFF2-40B4-BE49-F238E27FC236}">
                <a16:creationId xmlns:a16="http://schemas.microsoft.com/office/drawing/2014/main" id="{C960534B-273F-AED3-6D13-3CF14C36FF6F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8040867" y="1592263"/>
            <a:ext cx="3492000" cy="4445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3" name="Platshållare för datum 12">
            <a:extLst>
              <a:ext uri="{FF2B5EF4-FFF2-40B4-BE49-F238E27FC236}">
                <a16:creationId xmlns:a16="http://schemas.microsoft.com/office/drawing/2014/main" id="{90EB9EEF-C5A5-E969-55A8-608380F1BB5B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14" name="Platshållare för sidfot 13">
            <a:extLst>
              <a:ext uri="{FF2B5EF4-FFF2-40B4-BE49-F238E27FC236}">
                <a16:creationId xmlns:a16="http://schemas.microsoft.com/office/drawing/2014/main" id="{6CC0530A-2E7D-8B59-EAD1-78493180A706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sv-SE"/>
              <a:t>2023 11 30</a:t>
            </a:r>
            <a:endParaRPr lang="sv-SE" dirty="0"/>
          </a:p>
        </p:txBody>
      </p:sp>
      <p:sp>
        <p:nvSpPr>
          <p:cNvPr id="15" name="Platshållare för bildnummer 14">
            <a:extLst>
              <a:ext uri="{FF2B5EF4-FFF2-40B4-BE49-F238E27FC236}">
                <a16:creationId xmlns:a16="http://schemas.microsoft.com/office/drawing/2014/main" id="{77D16270-4C9F-48B7-36C2-B56B968B192A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27087308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7" pos="2615">
          <p15:clr>
            <a:srgbClr val="FBAE40"/>
          </p15:clr>
        </p15:guide>
        <p15:guide id="8" pos="2739">
          <p15:clr>
            <a:srgbClr val="FBAE40"/>
          </p15:clr>
        </p15:guide>
        <p15:guide id="9" pos="4941">
          <p15:clr>
            <a:srgbClr val="FBAE40"/>
          </p15:clr>
        </p15:guide>
        <p15:guide id="10" pos="5065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yra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och skriv rubrik</a:t>
            </a:r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6CCCA84-24B3-4EAD-A098-98F2B709851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sv-SE"/>
              <a:t>2023 11 30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0F9C4E7-D75E-4CEC-A907-0197C914EA0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B1E2D140-1752-497E-B55A-951CC65BB1E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58813" y="1592263"/>
            <a:ext cx="5345754" cy="213306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Platshållare för innehåll 9">
            <a:extLst>
              <a:ext uri="{FF2B5EF4-FFF2-40B4-BE49-F238E27FC236}">
                <a16:creationId xmlns:a16="http://schemas.microsoft.com/office/drawing/2014/main" id="{52B1C0D2-B940-4C02-8CC3-242FAB10C8B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187754" y="1592263"/>
            <a:ext cx="5345754" cy="213306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3" name="Platshållare för datum 12">
            <a:extLst>
              <a:ext uri="{FF2B5EF4-FFF2-40B4-BE49-F238E27FC236}">
                <a16:creationId xmlns:a16="http://schemas.microsoft.com/office/drawing/2014/main" id="{36340640-B1D3-EE0A-DDCD-5F89B0D8F66B}"/>
              </a:ext>
            </a:extLst>
          </p:cNvPr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14" name="Platshållare för innehåll 9">
            <a:extLst>
              <a:ext uri="{FF2B5EF4-FFF2-40B4-BE49-F238E27FC236}">
                <a16:creationId xmlns:a16="http://schemas.microsoft.com/office/drawing/2014/main" id="{A7414E66-C248-2376-FA40-E3F7F6B66F5F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658813" y="3904724"/>
            <a:ext cx="5345754" cy="213306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5" name="Platshållare för innehåll 9">
            <a:extLst>
              <a:ext uri="{FF2B5EF4-FFF2-40B4-BE49-F238E27FC236}">
                <a16:creationId xmlns:a16="http://schemas.microsoft.com/office/drawing/2014/main" id="{6248EC34-F4D1-7D69-3907-D48F5A9C7C24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6187754" y="3904724"/>
            <a:ext cx="5345754" cy="213306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062219974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5" pos="3784">
          <p15:clr>
            <a:srgbClr val="FBAE40"/>
          </p15:clr>
        </p15:guide>
        <p15:guide id="6" pos="3896">
          <p15:clr>
            <a:srgbClr val="FBAE40"/>
          </p15:clr>
        </p15:guide>
        <p15:guide id="7" orient="horz" pos="2347">
          <p15:clr>
            <a:srgbClr val="FBAE40"/>
          </p15:clr>
        </p15:guide>
        <p15:guide id="8" orient="horz" pos="2459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x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och skriv rubrik</a:t>
            </a:r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6CCCA84-24B3-4EAD-A098-98F2B709851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sv-SE"/>
              <a:t>2023 11 30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0F9C4E7-D75E-4CEC-A907-0197C914EA0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B1E2D140-1752-497E-B55A-951CC65BB1E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58813" y="1592263"/>
            <a:ext cx="3492000" cy="2134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Platshållare för innehåll 9">
            <a:extLst>
              <a:ext uri="{FF2B5EF4-FFF2-40B4-BE49-F238E27FC236}">
                <a16:creationId xmlns:a16="http://schemas.microsoft.com/office/drawing/2014/main" id="{52B1C0D2-B940-4C02-8CC3-242FAB10C8B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349840" y="1592792"/>
            <a:ext cx="3492000" cy="2134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innehåll 9">
            <a:extLst>
              <a:ext uri="{FF2B5EF4-FFF2-40B4-BE49-F238E27FC236}">
                <a16:creationId xmlns:a16="http://schemas.microsoft.com/office/drawing/2014/main" id="{C960534B-273F-AED3-6D13-3CF14C36FF6F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8040867" y="1592792"/>
            <a:ext cx="3492000" cy="2134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2" name="Platshållare för innehåll 9">
            <a:extLst>
              <a:ext uri="{FF2B5EF4-FFF2-40B4-BE49-F238E27FC236}">
                <a16:creationId xmlns:a16="http://schemas.microsoft.com/office/drawing/2014/main" id="{972A835F-1280-1278-A70E-43BE31BF52E0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58813" y="3905184"/>
            <a:ext cx="3491359" cy="2134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4" name="Platshållare för innehåll 9">
            <a:extLst>
              <a:ext uri="{FF2B5EF4-FFF2-40B4-BE49-F238E27FC236}">
                <a16:creationId xmlns:a16="http://schemas.microsoft.com/office/drawing/2014/main" id="{C19C3C31-BB0C-9DCF-DA18-B055B939D12B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4349839" y="3905184"/>
            <a:ext cx="3491359" cy="2134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6" name="Platshållare för innehåll 9">
            <a:extLst>
              <a:ext uri="{FF2B5EF4-FFF2-40B4-BE49-F238E27FC236}">
                <a16:creationId xmlns:a16="http://schemas.microsoft.com/office/drawing/2014/main" id="{6C3E56EC-04D7-DA3B-B2A4-E8008CF20E95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8040865" y="3905184"/>
            <a:ext cx="3491359" cy="2134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8" name="Platshållare för datum 17">
            <a:extLst>
              <a:ext uri="{FF2B5EF4-FFF2-40B4-BE49-F238E27FC236}">
                <a16:creationId xmlns:a16="http://schemas.microsoft.com/office/drawing/2014/main" id="{8868A882-75D8-BA1F-5554-FDF7CE31B701}"/>
              </a:ext>
            </a:extLst>
          </p:cNvPr>
          <p:cNvSpPr>
            <a:spLocks noGrp="1"/>
          </p:cNvSpPr>
          <p:nvPr>
            <p:ph type="dt" sz="half" idx="28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71980835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3" orient="horz" pos="2349">
          <p15:clr>
            <a:srgbClr val="FBAE40"/>
          </p15:clr>
        </p15:guide>
        <p15:guide id="4" orient="horz" pos="245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och skriv rubrik</a:t>
            </a:r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F1D1471-1168-4B89-AE06-1B28E870BBE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/>
              <a:t>2023 11 30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11E16FB-49F2-4EEB-8848-A02609C490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A6508FE-DA51-811E-F0C2-BFC6705E7036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03026041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4C37CD6-2816-4A21-8218-88E8630B4E5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/>
              <a:t>2023 11 30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31A56ED-E60C-41F7-BD69-FD3E28EFC35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C31AF3F-3D72-4136-5A73-A459F80C3913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08342209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6CCCA84-24B3-4EAD-A098-98F2B709851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sv-SE"/>
              <a:t>2023 11 30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0F9C4E7-D75E-4CEC-A907-0197C914EA0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B1E2D140-1752-497E-B55A-951CC65BB1E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59802" y="1592263"/>
            <a:ext cx="5346000" cy="4445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5076AE94-F57E-1680-57F2-B678DA0929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9804" y="368300"/>
            <a:ext cx="5346000" cy="919163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för skriv rubrik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D9076C6D-9424-0468-A024-3CC24FD8B8B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186198" y="368301"/>
            <a:ext cx="5346000" cy="5668436"/>
          </a:xfrm>
          <a:prstGeom prst="roundRect">
            <a:avLst>
              <a:gd name="adj" fmla="val 2297"/>
            </a:avLst>
          </a:prstGeom>
          <a:blipFill>
            <a:blip r:embed="rId2"/>
            <a:srcRect/>
            <a:stretch>
              <a:fillRect l="-63134" r="-63134"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z="800" dirty="0"/>
              <a:t> </a:t>
            </a:r>
            <a:endParaRPr lang="sv-SE" dirty="0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63AB8A59-C7B7-968E-5864-48EEF0C94928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35909481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3" pos="3896">
          <p15:clr>
            <a:srgbClr val="FBAE40"/>
          </p15:clr>
        </p15:guide>
        <p15:guide id="4" pos="3784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6CCCA84-24B3-4EAD-A098-98F2B709851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sv-SE"/>
              <a:t>2023 11 30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0F9C4E7-D75E-4CEC-A907-0197C914EA0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B1E2D140-1752-497E-B55A-951CC65BB1E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187379" y="1592263"/>
            <a:ext cx="5346000" cy="4445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D54898F-A029-863B-9191-2344CF806B91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63584" y="368828"/>
            <a:ext cx="5346000" cy="5668436"/>
          </a:xfrm>
          <a:prstGeom prst="roundRect">
            <a:avLst>
              <a:gd name="adj" fmla="val 2297"/>
            </a:avLst>
          </a:prstGeom>
          <a:blipFill>
            <a:blip r:embed="rId2"/>
            <a:srcRect/>
            <a:stretch>
              <a:fillRect l="-63134" r="-63134"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z="800" dirty="0"/>
              <a:t> </a:t>
            </a:r>
            <a:endParaRPr lang="sv-SE" dirty="0"/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46F32C0C-CD3C-C5B2-8A21-61FD405F3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7378" y="368300"/>
            <a:ext cx="5346000" cy="9191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96C0D7AD-21DE-4E90-B967-DAE9CC089535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09670435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3" pos="3787">
          <p15:clr>
            <a:srgbClr val="FBAE40"/>
          </p15:clr>
        </p15:guide>
        <p15:guide id="4" pos="3896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och sto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6CCCA84-24B3-4EAD-A098-98F2B709851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sv-SE"/>
              <a:t>2023 11 30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0F9C4E7-D75E-4CEC-A907-0197C914EA0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B1E2D140-1752-497E-B55A-951CC65BB1E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59802" y="1592263"/>
            <a:ext cx="3492000" cy="4445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5076AE94-F57E-1680-57F2-B678DA0929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9804" y="368300"/>
            <a:ext cx="3492000" cy="919163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för skriv rubrik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D9076C6D-9424-0468-A024-3CC24FD8B8B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4343401" y="368301"/>
            <a:ext cx="7188798" cy="5668436"/>
          </a:xfrm>
          <a:prstGeom prst="roundRect">
            <a:avLst>
              <a:gd name="adj" fmla="val 2297"/>
            </a:avLst>
          </a:prstGeom>
          <a:blipFill>
            <a:blip r:embed="rId2"/>
            <a:srcRect/>
            <a:stretch>
              <a:fillRect l="-63134" r="-63134"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z="800" dirty="0"/>
              <a:t> </a:t>
            </a:r>
            <a:endParaRPr lang="sv-SE" dirty="0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E6AC8383-03C9-C389-F731-2F56DAFEB653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3134260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3" pos="2615">
          <p15:clr>
            <a:srgbClr val="FBAE40"/>
          </p15:clr>
        </p15:guide>
        <p15:guide id="4" pos="2736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+Text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och skriv rubrik</a:t>
            </a:r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6CCCA84-24B3-4EAD-A098-98F2B709851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sv-SE"/>
              <a:t>2023 11 30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0F9C4E7-D75E-4CEC-A907-0197C914EA0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B1E2D140-1752-497E-B55A-951CC65BB1E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58813" y="1591734"/>
            <a:ext cx="3492000" cy="4445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Platshållare för innehåll 9">
            <a:extLst>
              <a:ext uri="{FF2B5EF4-FFF2-40B4-BE49-F238E27FC236}">
                <a16:creationId xmlns:a16="http://schemas.microsoft.com/office/drawing/2014/main" id="{52B1C0D2-B940-4C02-8CC3-242FAB10C8B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349840" y="1592263"/>
            <a:ext cx="3492000" cy="4445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9C6F75F4-DB12-1C0E-A19E-55DB33A2BF54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040200" y="1592262"/>
            <a:ext cx="3491997" cy="4444473"/>
          </a:xfrm>
          <a:prstGeom prst="roundRect">
            <a:avLst>
              <a:gd name="adj" fmla="val 3631"/>
            </a:avLst>
          </a:prstGeom>
          <a:blipFill>
            <a:blip r:embed="rId2"/>
            <a:srcRect/>
            <a:stretch>
              <a:fillRect l="-63134" r="-63134"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z="800" dirty="0"/>
              <a:t> </a:t>
            </a:r>
            <a:endParaRPr lang="sv-SE" dirty="0"/>
          </a:p>
        </p:txBody>
      </p:sp>
      <p:sp>
        <p:nvSpPr>
          <p:cNvPr id="13" name="Platshållare för datum 12">
            <a:extLst>
              <a:ext uri="{FF2B5EF4-FFF2-40B4-BE49-F238E27FC236}">
                <a16:creationId xmlns:a16="http://schemas.microsoft.com/office/drawing/2014/main" id="{86E162C7-A370-FE7E-E124-6B24933952D4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05878008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3" pos="2615">
          <p15:clr>
            <a:srgbClr val="FBAE40"/>
          </p15:clr>
        </p15:guide>
        <p15:guide id="4" pos="2739">
          <p15:clr>
            <a:srgbClr val="FBAE40"/>
          </p15:clr>
        </p15:guide>
        <p15:guide id="5" pos="4941">
          <p15:clr>
            <a:srgbClr val="FBAE40"/>
          </p15:clr>
        </p15:guide>
        <p15:guide id="6" pos="5065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och två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6CCCA84-24B3-4EAD-A098-98F2B709851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sv-SE"/>
              <a:t>2023 11 30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0F9C4E7-D75E-4CEC-A907-0197C914EA0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B1E2D140-1752-497E-B55A-951CC65BB1E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59802" y="1592263"/>
            <a:ext cx="5346000" cy="4445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5076AE94-F57E-1680-57F2-B678DA0929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9804" y="368300"/>
            <a:ext cx="5346000" cy="919163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för skriv rubrik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D9076C6D-9424-0468-A024-3CC24FD8B8B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186198" y="368300"/>
            <a:ext cx="5346000" cy="2754000"/>
          </a:xfrm>
          <a:prstGeom prst="roundRect">
            <a:avLst>
              <a:gd name="adj" fmla="val 4322"/>
            </a:avLst>
          </a:prstGeom>
          <a:blipFill>
            <a:blip r:embed="rId2"/>
            <a:srcRect/>
            <a:stretch>
              <a:fillRect l="-63134" r="-63134"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z="800" dirty="0"/>
              <a:t> </a:t>
            </a:r>
            <a:endParaRPr lang="sv-SE" dirty="0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63AB8A59-C7B7-968E-5864-48EEF0C94928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BD5C84C1-B823-C312-FE8D-8B15C4F88E91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6186198" y="3283263"/>
            <a:ext cx="5346000" cy="2754000"/>
          </a:xfrm>
          <a:prstGeom prst="roundRect">
            <a:avLst>
              <a:gd name="adj" fmla="val 4322"/>
            </a:avLst>
          </a:prstGeom>
          <a:blipFill>
            <a:blip r:embed="rId2"/>
            <a:srcRect/>
            <a:stretch>
              <a:fillRect l="-63134" r="-63134"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z="800" dirty="0"/>
              <a:t>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56567472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pos="3896">
          <p15:clr>
            <a:srgbClr val="FBAE40"/>
          </p15:clr>
        </p15:guide>
        <p15:guide id="2" pos="378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bild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 descr="En bild som visar blå, Electric blue, suddig, Färggrann&#10;&#10;Automatiskt genererad beskrivning">
            <a:extLst>
              <a:ext uri="{FF2B5EF4-FFF2-40B4-BE49-F238E27FC236}">
                <a16:creationId xmlns:a16="http://schemas.microsoft.com/office/drawing/2014/main" id="{CE4F8F7F-CDB4-AEF0-23EF-CFF5E919FD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1373187" y="2276476"/>
            <a:ext cx="6728045" cy="2317532"/>
          </a:xfrm>
        </p:spPr>
        <p:txBody>
          <a:bodyPr anchor="b"/>
          <a:lstStyle>
            <a:lvl1pPr algn="l">
              <a:lnSpc>
                <a:spcPct val="100000"/>
              </a:lnSpc>
              <a:defRPr sz="60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sv-SE" dirty="0"/>
              <a:t>Klicka här för huvudrubrik</a:t>
            </a:r>
          </a:p>
        </p:txBody>
      </p:sp>
      <p:sp>
        <p:nvSpPr>
          <p:cNvPr id="8" name="Underrubrik 2">
            <a:extLst>
              <a:ext uri="{FF2B5EF4-FFF2-40B4-BE49-F238E27FC236}">
                <a16:creationId xmlns:a16="http://schemas.microsoft.com/office/drawing/2014/main" id="{00F15F9A-1553-42E3-517A-C0F82C4AE7C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73187" y="4726378"/>
            <a:ext cx="6728045" cy="691738"/>
          </a:xfrm>
        </p:spPr>
        <p:txBody>
          <a:bodyPr lIns="18000">
            <a:no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underrubrik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C8666BBB-09C6-309F-3987-8779D7656F43}"/>
              </a:ext>
            </a:extLst>
          </p:cNvPr>
          <p:cNvSpPr/>
          <p:nvPr/>
        </p:nvSpPr>
        <p:spPr>
          <a:xfrm>
            <a:off x="658813" y="6427829"/>
            <a:ext cx="2762410" cy="19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sv-SE" sz="700" b="0" dirty="0">
                <a:solidFill>
                  <a:schemeClr val="tx1"/>
                </a:solidFill>
              </a:rPr>
              <a:t>Sparande &amp; Pension</a:t>
            </a:r>
          </a:p>
        </p:txBody>
      </p:sp>
      <p:pic>
        <p:nvPicPr>
          <p:cNvPr id="10" name="Picture 7">
            <a:extLst>
              <a:ext uri="{FF2B5EF4-FFF2-40B4-BE49-F238E27FC236}">
                <a16:creationId xmlns:a16="http://schemas.microsoft.com/office/drawing/2014/main" id="{5CDEE814-C7D0-6DED-6C24-BE8C81AB37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8813" y="670916"/>
            <a:ext cx="1219933" cy="381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532677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to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En bild som visar blå, suddig, Färggrann&#10;&#10;Automatiskt genererad beskrivning">
            <a:extLst>
              <a:ext uri="{FF2B5EF4-FFF2-40B4-BE49-F238E27FC236}">
                <a16:creationId xmlns:a16="http://schemas.microsoft.com/office/drawing/2014/main" id="{FB37589D-D485-5228-47F5-5C261C0428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658813" y="2649007"/>
            <a:ext cx="10874375" cy="2317532"/>
          </a:xfrm>
        </p:spPr>
        <p:txBody>
          <a:bodyPr anchor="ctr"/>
          <a:lstStyle>
            <a:lvl1pPr algn="ctr">
              <a:lnSpc>
                <a:spcPct val="100000"/>
              </a:lnSpc>
              <a:defRPr sz="60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sv-SE" dirty="0"/>
              <a:t>Klicka och skriv text</a:t>
            </a:r>
          </a:p>
        </p:txBody>
      </p:sp>
      <p:pic>
        <p:nvPicPr>
          <p:cNvPr id="3" name="Picture 7">
            <a:extLst>
              <a:ext uri="{FF2B5EF4-FFF2-40B4-BE49-F238E27FC236}">
                <a16:creationId xmlns:a16="http://schemas.microsoft.com/office/drawing/2014/main" id="{93F41713-06A7-C8CE-720E-92DA19055F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0150" y="1543098"/>
            <a:ext cx="1390109" cy="43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531221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En bild som visar suddig, blå, Färggrann, Electric blue&#10;&#10;Automatiskt genererad beskrivning">
            <a:extLst>
              <a:ext uri="{FF2B5EF4-FFF2-40B4-BE49-F238E27FC236}">
                <a16:creationId xmlns:a16="http://schemas.microsoft.com/office/drawing/2014/main" id="{B54CBB9B-AB3B-B101-E044-F87D18ABF5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1373187" y="2276476"/>
            <a:ext cx="6728045" cy="2317532"/>
          </a:xfrm>
        </p:spPr>
        <p:txBody>
          <a:bodyPr anchor="b"/>
          <a:lstStyle>
            <a:lvl1pPr algn="l">
              <a:lnSpc>
                <a:spcPct val="100000"/>
              </a:lnSpc>
              <a:defRPr sz="60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sv-SE" dirty="0"/>
              <a:t>Klicka här för huvudrubrik</a:t>
            </a:r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5E48ED02-6F6C-4780-8139-C40FAB95BA8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73187" y="4726378"/>
            <a:ext cx="6728045" cy="691738"/>
          </a:xfrm>
        </p:spPr>
        <p:txBody>
          <a:bodyPr lIns="18000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underrubrik</a:t>
            </a:r>
          </a:p>
        </p:txBody>
      </p:sp>
      <p:pic>
        <p:nvPicPr>
          <p:cNvPr id="3" name="Picture 14">
            <a:extLst>
              <a:ext uri="{FF2B5EF4-FFF2-40B4-BE49-F238E27FC236}">
                <a16:creationId xmlns:a16="http://schemas.microsoft.com/office/drawing/2014/main" id="{9AAE985D-B0EC-8931-62BD-99A4079F16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338" y="6363938"/>
            <a:ext cx="128587" cy="207399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6197BD0-91B6-B59D-90E6-9770FDB07E71}"/>
              </a:ext>
            </a:extLst>
          </p:cNvPr>
          <p:cNvSpPr/>
          <p:nvPr/>
        </p:nvSpPr>
        <p:spPr>
          <a:xfrm>
            <a:off x="658813" y="6427829"/>
            <a:ext cx="2762410" cy="19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sv-SE" sz="700" b="0" dirty="0">
                <a:solidFill>
                  <a:schemeClr val="tx1"/>
                </a:solidFill>
              </a:rPr>
              <a:t>Sparande &amp; Pension</a:t>
            </a:r>
          </a:p>
        </p:txBody>
      </p:sp>
    </p:spTree>
    <p:extLst>
      <p:ext uri="{BB962C8B-B14F-4D97-AF65-F5344CB8AC3E}">
        <p14:creationId xmlns:p14="http://schemas.microsoft.com/office/powerpoint/2010/main" val="23953539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elsida - Blå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1373187" y="2276476"/>
            <a:ext cx="6728045" cy="2317532"/>
          </a:xfrm>
        </p:spPr>
        <p:txBody>
          <a:bodyPr anchor="b"/>
          <a:lstStyle>
            <a:lvl1pPr algn="l">
              <a:lnSpc>
                <a:spcPct val="100000"/>
              </a:lnSpc>
              <a:defRPr sz="60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sv-SE" dirty="0"/>
              <a:t>Klicka här för huvudrubrik</a:t>
            </a:r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5E48ED02-6F6C-4780-8139-C40FAB95BA8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73187" y="4726378"/>
            <a:ext cx="6728045" cy="691738"/>
          </a:xfrm>
        </p:spPr>
        <p:txBody>
          <a:bodyPr lIns="18000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underrubrik</a:t>
            </a:r>
          </a:p>
        </p:txBody>
      </p:sp>
      <p:pic>
        <p:nvPicPr>
          <p:cNvPr id="3" name="Picture 14">
            <a:extLst>
              <a:ext uri="{FF2B5EF4-FFF2-40B4-BE49-F238E27FC236}">
                <a16:creationId xmlns:a16="http://schemas.microsoft.com/office/drawing/2014/main" id="{9AAE985D-B0EC-8931-62BD-99A4079F1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338" y="6363938"/>
            <a:ext cx="128587" cy="207399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636E1F1B-94E2-7B7E-12BD-F60E32161C62}"/>
              </a:ext>
            </a:extLst>
          </p:cNvPr>
          <p:cNvSpPr/>
          <p:nvPr/>
        </p:nvSpPr>
        <p:spPr>
          <a:xfrm>
            <a:off x="658813" y="6427829"/>
            <a:ext cx="2762410" cy="19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sv-SE" sz="700" b="0" dirty="0">
                <a:solidFill>
                  <a:schemeClr val="tx1"/>
                </a:solidFill>
              </a:rPr>
              <a:t>Sparande &amp; Pension</a:t>
            </a:r>
          </a:p>
        </p:txBody>
      </p:sp>
    </p:spTree>
    <p:extLst>
      <p:ext uri="{BB962C8B-B14F-4D97-AF65-F5344CB8AC3E}">
        <p14:creationId xmlns:p14="http://schemas.microsoft.com/office/powerpoint/2010/main" val="41018498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elsida - 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1373187" y="2276476"/>
            <a:ext cx="6728045" cy="2317532"/>
          </a:xfrm>
        </p:spPr>
        <p:txBody>
          <a:bodyPr anchor="b"/>
          <a:lstStyle>
            <a:lvl1pPr algn="l">
              <a:lnSpc>
                <a:spcPct val="100000"/>
              </a:lnSpc>
              <a:defRPr sz="60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sv-SE" dirty="0"/>
              <a:t>Klicka här för huvudrubrik</a:t>
            </a:r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5E48ED02-6F6C-4780-8139-C40FAB95BA8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73187" y="4726378"/>
            <a:ext cx="6728045" cy="691738"/>
          </a:xfrm>
        </p:spPr>
        <p:txBody>
          <a:bodyPr lIns="18000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underrubrik</a:t>
            </a:r>
          </a:p>
        </p:txBody>
      </p:sp>
      <p:pic>
        <p:nvPicPr>
          <p:cNvPr id="3" name="Picture 14">
            <a:extLst>
              <a:ext uri="{FF2B5EF4-FFF2-40B4-BE49-F238E27FC236}">
                <a16:creationId xmlns:a16="http://schemas.microsoft.com/office/drawing/2014/main" id="{9AAE985D-B0EC-8931-62BD-99A4079F1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338" y="6363938"/>
            <a:ext cx="128587" cy="207399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42E26680-8F18-7368-8C9F-3CE8E0F7CF3E}"/>
              </a:ext>
            </a:extLst>
          </p:cNvPr>
          <p:cNvSpPr/>
          <p:nvPr/>
        </p:nvSpPr>
        <p:spPr>
          <a:xfrm>
            <a:off x="658813" y="6427829"/>
            <a:ext cx="2762410" cy="19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sv-SE" sz="700" b="0" dirty="0">
                <a:solidFill>
                  <a:schemeClr val="tx1"/>
                </a:solidFill>
              </a:rPr>
              <a:t>Sparande &amp; Pension</a:t>
            </a:r>
          </a:p>
        </p:txBody>
      </p:sp>
    </p:spTree>
    <p:extLst>
      <p:ext uri="{BB962C8B-B14F-4D97-AF65-F5344CB8AC3E}">
        <p14:creationId xmlns:p14="http://schemas.microsoft.com/office/powerpoint/2010/main" val="36012026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u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En bild som visar blå, suddig, Färggrann&#10;&#10;Automatiskt genererad beskrivning">
            <a:extLst>
              <a:ext uri="{FF2B5EF4-FFF2-40B4-BE49-F238E27FC236}">
                <a16:creationId xmlns:a16="http://schemas.microsoft.com/office/drawing/2014/main" id="{B387F78B-71A9-DD37-DE37-E736C113FA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24">
            <a:extLst>
              <a:ext uri="{FF2B5EF4-FFF2-40B4-BE49-F238E27FC236}">
                <a16:creationId xmlns:a16="http://schemas.microsoft.com/office/drawing/2014/main" id="{1BE9DA9F-AB66-6318-DE50-5C66CBD7601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20795" y="2014681"/>
            <a:ext cx="2950410" cy="923644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3772828" y="3664534"/>
            <a:ext cx="4646344" cy="1487330"/>
          </a:xfrm>
        </p:spPr>
        <p:txBody>
          <a:bodyPr anchor="t"/>
          <a:lstStyle>
            <a:lvl1pPr algn="ctr">
              <a:lnSpc>
                <a:spcPts val="3600"/>
              </a:lnSpc>
              <a:defRPr sz="32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sv-SE" dirty="0"/>
              <a:t>Klicka och skriv slutord</a:t>
            </a:r>
          </a:p>
        </p:txBody>
      </p:sp>
      <p:sp>
        <p:nvSpPr>
          <p:cNvPr id="8" name="Underrubrik 2">
            <a:extLst>
              <a:ext uri="{FF2B5EF4-FFF2-40B4-BE49-F238E27FC236}">
                <a16:creationId xmlns:a16="http://schemas.microsoft.com/office/drawing/2014/main" id="{04563FCE-DF39-4C96-BD7A-294038F440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6301" y="5358012"/>
            <a:ext cx="3539398" cy="646920"/>
          </a:xfrm>
        </p:spPr>
        <p:txBody>
          <a:bodyPr lIns="18000">
            <a:norm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  <a:latin typeface="Open Sans Semibold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Namn och e-post</a:t>
            </a:r>
          </a:p>
        </p:txBody>
      </p:sp>
    </p:spTree>
    <p:extLst>
      <p:ext uri="{BB962C8B-B14F-4D97-AF65-F5344CB8AC3E}">
        <p14:creationId xmlns:p14="http://schemas.microsoft.com/office/powerpoint/2010/main" val="7477212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En bild som visar blå, suddig, Färggrann&#10;&#10;Automatiskt genererad beskrivning">
            <a:extLst>
              <a:ext uri="{FF2B5EF4-FFF2-40B4-BE49-F238E27FC236}">
                <a16:creationId xmlns:a16="http://schemas.microsoft.com/office/drawing/2014/main" id="{FB37589D-D485-5228-47F5-5C261C0428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24">
            <a:extLst>
              <a:ext uri="{FF2B5EF4-FFF2-40B4-BE49-F238E27FC236}">
                <a16:creationId xmlns:a16="http://schemas.microsoft.com/office/drawing/2014/main" id="{9333B37C-A6E3-C782-193D-483EAFF2C6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0795" y="2967178"/>
            <a:ext cx="2950410" cy="92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8808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typ V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DD8CEF65-9F1A-CE60-0A64-F0E948E49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0795" y="2967178"/>
            <a:ext cx="3015248" cy="914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4793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bild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En bild som visar blå, suddig, Färggrann, Electric blue&#10;&#10;Automatiskt genererad beskrivning">
            <a:extLst>
              <a:ext uri="{FF2B5EF4-FFF2-40B4-BE49-F238E27FC236}">
                <a16:creationId xmlns:a16="http://schemas.microsoft.com/office/drawing/2014/main" id="{A8B13CB0-1E93-5ECC-3483-03810DC08B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1373187" y="2276476"/>
            <a:ext cx="6728045" cy="2317532"/>
          </a:xfrm>
        </p:spPr>
        <p:txBody>
          <a:bodyPr anchor="b"/>
          <a:lstStyle>
            <a:lvl1pPr algn="l">
              <a:lnSpc>
                <a:spcPct val="100000"/>
              </a:lnSpc>
              <a:defRPr sz="60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sv-SE" dirty="0"/>
              <a:t>Klicka här för huvudrubrik</a:t>
            </a:r>
          </a:p>
        </p:txBody>
      </p:sp>
      <p:sp>
        <p:nvSpPr>
          <p:cNvPr id="8" name="Underrubrik 2">
            <a:extLst>
              <a:ext uri="{FF2B5EF4-FFF2-40B4-BE49-F238E27FC236}">
                <a16:creationId xmlns:a16="http://schemas.microsoft.com/office/drawing/2014/main" id="{D17A649C-F7CC-A0F4-A58F-098FD93C49E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73187" y="4726378"/>
            <a:ext cx="6728045" cy="691738"/>
          </a:xfrm>
        </p:spPr>
        <p:txBody>
          <a:bodyPr lIns="18000">
            <a:no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underrubrik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31679A7A-F740-26BD-D8B7-21083A2DB84F}"/>
              </a:ext>
            </a:extLst>
          </p:cNvPr>
          <p:cNvSpPr/>
          <p:nvPr/>
        </p:nvSpPr>
        <p:spPr>
          <a:xfrm>
            <a:off x="658813" y="6427829"/>
            <a:ext cx="2762410" cy="19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sv-SE" sz="700" b="0" dirty="0">
                <a:solidFill>
                  <a:schemeClr val="tx1"/>
                </a:solidFill>
              </a:rPr>
              <a:t>Sparande &amp; Pension</a:t>
            </a:r>
          </a:p>
        </p:txBody>
      </p:sp>
      <p:pic>
        <p:nvPicPr>
          <p:cNvPr id="10" name="Picture 7">
            <a:extLst>
              <a:ext uri="{FF2B5EF4-FFF2-40B4-BE49-F238E27FC236}">
                <a16:creationId xmlns:a16="http://schemas.microsoft.com/office/drawing/2014/main" id="{171775A8-4562-FA62-47C7-5AAAD38950A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8813" y="670916"/>
            <a:ext cx="1219933" cy="381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184319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bild V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1373187" y="2276476"/>
            <a:ext cx="6728045" cy="2317532"/>
          </a:xfrm>
        </p:spPr>
        <p:txBody>
          <a:bodyPr anchor="b"/>
          <a:lstStyle>
            <a:lvl1pPr algn="l">
              <a:lnSpc>
                <a:spcPct val="100000"/>
              </a:lnSpc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v-SE" dirty="0"/>
              <a:t>Klicka här för huvudrubrik</a:t>
            </a:r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5E48ED02-6F6C-4780-8139-C40FAB95BA8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73187" y="4726378"/>
            <a:ext cx="6728045" cy="691738"/>
          </a:xfrm>
        </p:spPr>
        <p:txBody>
          <a:bodyPr lIns="18000">
            <a:no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underrubrik</a:t>
            </a: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DF25892A-BD54-3DC0-A440-412E5CB644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13" y="670916"/>
            <a:ext cx="1219933" cy="369836"/>
          </a:xfrm>
          <a:prstGeom prst="rect">
            <a:avLst/>
          </a:prstGeom>
        </p:spPr>
      </p:pic>
      <p:sp>
        <p:nvSpPr>
          <p:cNvPr id="3" name="Rektangel 2">
            <a:extLst>
              <a:ext uri="{FF2B5EF4-FFF2-40B4-BE49-F238E27FC236}">
                <a16:creationId xmlns:a16="http://schemas.microsoft.com/office/drawing/2014/main" id="{03B11E85-38E7-53AB-386E-21C791039E78}"/>
              </a:ext>
            </a:extLst>
          </p:cNvPr>
          <p:cNvSpPr/>
          <p:nvPr/>
        </p:nvSpPr>
        <p:spPr>
          <a:xfrm>
            <a:off x="658813" y="6427829"/>
            <a:ext cx="2762410" cy="19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sv-SE" sz="700" b="0" dirty="0">
                <a:solidFill>
                  <a:schemeClr val="bg1"/>
                </a:solidFill>
              </a:rPr>
              <a:t>Sparande &amp; Pension</a:t>
            </a:r>
          </a:p>
        </p:txBody>
      </p:sp>
    </p:spTree>
    <p:extLst>
      <p:ext uri="{BB962C8B-B14F-4D97-AF65-F5344CB8AC3E}">
        <p14:creationId xmlns:p14="http://schemas.microsoft.com/office/powerpoint/2010/main" val="56630732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objekt 12" descr="En bild som visar blå, suddig, Färggrann&#10;&#10;Automatiskt genererad beskrivning">
            <a:extLst>
              <a:ext uri="{FF2B5EF4-FFF2-40B4-BE49-F238E27FC236}">
                <a16:creationId xmlns:a16="http://schemas.microsoft.com/office/drawing/2014/main" id="{C5CD88BF-5A8C-F4A0-0EC5-4A8C10A26E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659803" y="368300"/>
            <a:ext cx="10873384" cy="919163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Skriv rubrik, exempelvis Agenda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89E355F-5D72-2162-70B1-E7B2A7ABAFFE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E53C366-4C03-912B-DE2C-29B218CB2C61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sv-SE"/>
              <a:t>2023 11 30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6FA5E29-FCBD-53F1-8CF8-829D2651AEC9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BFB9B5DE-172E-F8CE-DC3E-FF804DA154F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8812" y="1592263"/>
            <a:ext cx="10874375" cy="4445000"/>
          </a:xfrm>
        </p:spPr>
        <p:txBody>
          <a:bodyPr numCol="2" spcCol="360000"/>
          <a:lstStyle>
            <a:lvl1pPr marL="457200" indent="-457200">
              <a:buFont typeface="+mj-lt"/>
              <a:buAutoNum type="arabicPeriod"/>
              <a:defRPr sz="2000"/>
            </a:lvl1pPr>
            <a:lvl2pPr marL="719138" indent="-274638">
              <a:buFont typeface="Arial" panose="020B0604020202020204" pitchFamily="34" charset="0"/>
              <a:buChar char="•"/>
              <a:defRPr sz="1800"/>
            </a:lvl2pPr>
            <a:lvl3pPr marL="987425" indent="-268288">
              <a:buFont typeface="Arial" panose="020B0604020202020204" pitchFamily="34" charset="0"/>
              <a:buChar char="•"/>
              <a:defRPr sz="1600"/>
            </a:lvl3pPr>
            <a:lvl4pPr marL="1255713" indent="-255588">
              <a:buFont typeface="Arial" panose="020B0604020202020204" pitchFamily="34" charset="0"/>
              <a:buChar char="•"/>
              <a:defRPr sz="1400"/>
            </a:lvl4pPr>
            <a:lvl5pPr marL="1525588" indent="-255588">
              <a:buFont typeface="Arial" panose="020B0604020202020204" pitchFamily="34" charset="0"/>
              <a:buChar char="•"/>
              <a:defRPr sz="1400"/>
            </a:lvl5pPr>
          </a:lstStyle>
          <a:p>
            <a:pPr lvl="0"/>
            <a:r>
              <a:rPr lang="sv-SE" dirty="0"/>
              <a:t>Klicka och skriv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5A5AB39A-E8D3-D1F8-C1C6-9E1EEAE0A7E4}"/>
              </a:ext>
            </a:extLst>
          </p:cNvPr>
          <p:cNvSpPr/>
          <p:nvPr userDrawn="1"/>
        </p:nvSpPr>
        <p:spPr>
          <a:xfrm>
            <a:off x="658813" y="6427829"/>
            <a:ext cx="2762410" cy="19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sv-SE" sz="700" b="0" dirty="0">
                <a:solidFill>
                  <a:schemeClr val="tx1"/>
                </a:solidFill>
              </a:rPr>
              <a:t>Sparande &amp; Pension</a:t>
            </a:r>
          </a:p>
        </p:txBody>
      </p:sp>
      <p:pic>
        <p:nvPicPr>
          <p:cNvPr id="12" name="Picture 14">
            <a:extLst>
              <a:ext uri="{FF2B5EF4-FFF2-40B4-BE49-F238E27FC236}">
                <a16:creationId xmlns:a16="http://schemas.microsoft.com/office/drawing/2014/main" id="{805780DA-B81D-B2FD-A973-258FC8DC0FE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7338" y="6363938"/>
            <a:ext cx="128587" cy="207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7967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och skriv rubrik</a:t>
            </a:r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F6788AA4-D0C5-397F-E4CA-F7A0428DAF8D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658813" y="1592263"/>
            <a:ext cx="10874375" cy="4445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89E355F-5D72-2162-70B1-E7B2A7ABAFFE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E53C366-4C03-912B-DE2C-29B218CB2C61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sv-SE"/>
              <a:t>2023 11 30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6FA5E29-FCBD-53F1-8CF8-829D2651AEC9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86375224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och skriv rubrik</a:t>
            </a:r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B1E2D140-1752-497E-B55A-951CC65BB1E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58813" y="1592264"/>
            <a:ext cx="5345754" cy="4445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Platshållare för innehåll 9">
            <a:extLst>
              <a:ext uri="{FF2B5EF4-FFF2-40B4-BE49-F238E27FC236}">
                <a16:creationId xmlns:a16="http://schemas.microsoft.com/office/drawing/2014/main" id="{52B1C0D2-B940-4C02-8CC3-242FAB10C8B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187754" y="1592263"/>
            <a:ext cx="5345754" cy="4445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6498D06D-6FA8-5927-8339-0EBE41EFEB7B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sidfot 8">
            <a:extLst>
              <a:ext uri="{FF2B5EF4-FFF2-40B4-BE49-F238E27FC236}">
                <a16:creationId xmlns:a16="http://schemas.microsoft.com/office/drawing/2014/main" id="{3BC9DF14-89F7-8D03-C6E0-E950E775B489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sv-SE"/>
              <a:t>2023 11 30</a:t>
            </a:r>
            <a:endParaRPr lang="sv-SE" dirty="0"/>
          </a:p>
        </p:txBody>
      </p:sp>
      <p:sp>
        <p:nvSpPr>
          <p:cNvPr id="13" name="Platshållare för bildnummer 12">
            <a:extLst>
              <a:ext uri="{FF2B5EF4-FFF2-40B4-BE49-F238E27FC236}">
                <a16:creationId xmlns:a16="http://schemas.microsoft.com/office/drawing/2014/main" id="{206D7DC4-44CF-576D-6EE2-808D0132F167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59298179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3" pos="3896">
          <p15:clr>
            <a:srgbClr val="FBAE40"/>
          </p15:clr>
        </p15:guide>
        <p15:guide id="4" pos="3784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vå innehållsdelar (3/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och skriv rubrik</a:t>
            </a:r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B1E2D140-1752-497E-B55A-951CC65BB1E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58812" y="1592263"/>
            <a:ext cx="7184897" cy="444500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Platshållare för innehåll 9">
            <a:extLst>
              <a:ext uri="{FF2B5EF4-FFF2-40B4-BE49-F238E27FC236}">
                <a16:creationId xmlns:a16="http://schemas.microsoft.com/office/drawing/2014/main" id="{52B1C0D2-B940-4C02-8CC3-242FAB10C8B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040867" y="1591732"/>
            <a:ext cx="3492000" cy="444500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1753272-FA2C-C0EE-1E14-F60A1DC640D9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D7A62BE-B550-D3A5-45F0-90B67A80486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sv-SE"/>
              <a:t>2023 11 30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37D67771-2ABB-F3CF-4D6D-C194A62BED3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14728693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5" pos="4944">
          <p15:clr>
            <a:srgbClr val="FBAE40"/>
          </p15:clr>
        </p15:guide>
        <p15:guide id="6" pos="506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vå innehållsdelar (2/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och skriv rubrik</a:t>
            </a:r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B1E2D140-1752-497E-B55A-951CC65BB1E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58812" y="1593323"/>
            <a:ext cx="3492000" cy="444394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Platshållare för innehåll 9">
            <a:extLst>
              <a:ext uri="{FF2B5EF4-FFF2-40B4-BE49-F238E27FC236}">
                <a16:creationId xmlns:a16="http://schemas.microsoft.com/office/drawing/2014/main" id="{52B1C0D2-B940-4C02-8CC3-242FAB10C8B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347813" y="1592263"/>
            <a:ext cx="7185600" cy="444394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1" name="Platshållare för datum 10">
            <a:extLst>
              <a:ext uri="{FF2B5EF4-FFF2-40B4-BE49-F238E27FC236}">
                <a16:creationId xmlns:a16="http://schemas.microsoft.com/office/drawing/2014/main" id="{770FC77B-550B-9212-AE3C-695AB07B394F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12" name="Platshållare för sidfot 11">
            <a:extLst>
              <a:ext uri="{FF2B5EF4-FFF2-40B4-BE49-F238E27FC236}">
                <a16:creationId xmlns:a16="http://schemas.microsoft.com/office/drawing/2014/main" id="{E22C80D7-01C3-1E1B-839C-B166C6A128D0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sv-SE"/>
              <a:t>2023 11 30</a:t>
            </a:r>
            <a:endParaRPr lang="sv-SE" dirty="0"/>
          </a:p>
        </p:txBody>
      </p:sp>
      <p:sp>
        <p:nvSpPr>
          <p:cNvPr id="13" name="Platshållare för bildnummer 12">
            <a:extLst>
              <a:ext uri="{FF2B5EF4-FFF2-40B4-BE49-F238E27FC236}">
                <a16:creationId xmlns:a16="http://schemas.microsoft.com/office/drawing/2014/main" id="{227B88D7-C534-DA09-2A95-10DC4E82D4FE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84618705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5" pos="2615">
          <p15:clr>
            <a:srgbClr val="FBAE40"/>
          </p15:clr>
        </p15:guide>
        <p15:guide id="6" pos="273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ags" Target="../tags/tag3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Relationship Id="rId30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D441E2C5-A2AE-3E9E-6B6F-F8D4028022E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8"/>
            </p:custDataLst>
            <p:extLst>
              <p:ext uri="{D42A27DB-BD31-4B8C-83A1-F6EECF244321}">
                <p14:modId xmlns:p14="http://schemas.microsoft.com/office/powerpoint/2010/main" val="235462320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0" imgW="348" imgH="347" progId="TCLayout.ActiveDocument.1">
                  <p:embed/>
                </p:oleObj>
              </mc:Choice>
              <mc:Fallback>
                <p:oleObj name="think-cell Slide" r:id="rId30" imgW="348" imgH="34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11956357" y="6628871"/>
            <a:ext cx="196648" cy="144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ctr">
              <a:defRPr sz="500" b="0">
                <a:solidFill>
                  <a:schemeClr val="tx1"/>
                </a:solidFill>
              </a:defRPr>
            </a:lvl1pPr>
          </a:lstStyle>
          <a:p>
            <a:fld id="{F21AD1EF-0862-4970-85B2-DC445227086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58813" y="1592263"/>
            <a:ext cx="10873385" cy="4445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Klicka för att lägga till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59803" y="368300"/>
            <a:ext cx="10873385" cy="91916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sv-SE" dirty="0"/>
              <a:t>Klicka för lägga till rubrik</a:t>
            </a:r>
          </a:p>
        </p:txBody>
      </p:sp>
      <p:sp>
        <p:nvSpPr>
          <p:cNvPr id="24" name="Platshållare för sidfot 23">
            <a:extLst>
              <a:ext uri="{FF2B5EF4-FFF2-40B4-BE49-F238E27FC236}">
                <a16:creationId xmlns:a16="http://schemas.microsoft.com/office/drawing/2014/main" id="{9AA7DC6E-DD2F-4ADC-AF9F-52F7074AEC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71216" y="102149"/>
            <a:ext cx="4535488" cy="14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sv-SE"/>
              <a:t>2023 11 30</a:t>
            </a:r>
            <a:endParaRPr lang="sv-SE" dirty="0"/>
          </a:p>
        </p:txBody>
      </p:sp>
      <p:pic>
        <p:nvPicPr>
          <p:cNvPr id="4" name="Picture 14">
            <a:extLst>
              <a:ext uri="{FF2B5EF4-FFF2-40B4-BE49-F238E27FC236}">
                <a16:creationId xmlns:a16="http://schemas.microsoft.com/office/drawing/2014/main" id="{F5875D0B-0638-8806-DCC7-E2F8682E1C60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287338" y="6363938"/>
            <a:ext cx="128587" cy="207399"/>
          </a:xfrm>
          <a:prstGeom prst="rect">
            <a:avLst/>
          </a:prstGeom>
        </p:spPr>
      </p:pic>
      <p:sp>
        <p:nvSpPr>
          <p:cNvPr id="13" name="Platshållare för datum 12">
            <a:extLst>
              <a:ext uri="{FF2B5EF4-FFF2-40B4-BE49-F238E27FC236}">
                <a16:creationId xmlns:a16="http://schemas.microsoft.com/office/drawing/2014/main" id="{F7011A5A-58B5-6E92-6766-695A859E35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92100" y="102149"/>
            <a:ext cx="659869" cy="14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7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E1997FF6-A325-CEC8-7C9D-86924282AB13}"/>
              </a:ext>
            </a:extLst>
          </p:cNvPr>
          <p:cNvSpPr/>
          <p:nvPr/>
        </p:nvSpPr>
        <p:spPr>
          <a:xfrm>
            <a:off x="658813" y="6431671"/>
            <a:ext cx="2762410" cy="19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sv-SE" sz="700" b="0" dirty="0">
                <a:solidFill>
                  <a:schemeClr val="tx1"/>
                </a:solidFill>
              </a:rPr>
              <a:t>Sparande &amp; Pension</a:t>
            </a:r>
          </a:p>
        </p:txBody>
      </p:sp>
      <p:sp>
        <p:nvSpPr>
          <p:cNvPr id="8" name="LanguageTextBox">
            <a:extLst>
              <a:ext uri="{FF2B5EF4-FFF2-40B4-BE49-F238E27FC236}">
                <a16:creationId xmlns:a16="http://schemas.microsoft.com/office/drawing/2014/main" id="{754E253F-4585-16D9-C73F-6C3F86B2C50B}"/>
              </a:ext>
            </a:extLst>
          </p:cNvPr>
          <p:cNvSpPr txBox="1"/>
          <p:nvPr userDrawn="1"/>
        </p:nvSpPr>
        <p:spPr>
          <a:xfrm>
            <a:off x="-635000" y="0"/>
            <a:ext cx="14428" cy="1538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sv-SE" sz="100" dirty="0" err="1"/>
              <a:t>Sv</a:t>
            </a:r>
            <a:endParaRPr lang="sv-SE" sz="100" dirty="0"/>
          </a:p>
        </p:txBody>
      </p:sp>
      <p:sp>
        <p:nvSpPr>
          <p:cNvPr id="7" name="xxLanguageTextBox">
            <a:extLst>
              <a:ext uri="{FF2B5EF4-FFF2-40B4-BE49-F238E27FC236}">
                <a16:creationId xmlns:a16="http://schemas.microsoft.com/office/drawing/2014/main" id="{1F537F1F-632E-87CE-E9C6-A4C6C76C3829}"/>
              </a:ext>
            </a:extLst>
          </p:cNvPr>
          <p:cNvSpPr/>
          <p:nvPr userDrawn="1">
            <p:custDataLst>
              <p:tags r:id="rId29"/>
            </p:custDataLst>
          </p:nvPr>
        </p:nvSpPr>
        <p:spPr>
          <a:xfrm>
            <a:off x="0" y="0"/>
            <a:ext cx="12700" cy="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600" dirty="0" err="1"/>
          </a:p>
        </p:txBody>
      </p:sp>
    </p:spTree>
    <p:extLst>
      <p:ext uri="{BB962C8B-B14F-4D97-AF65-F5344CB8AC3E}">
        <p14:creationId xmlns:p14="http://schemas.microsoft.com/office/powerpoint/2010/main" val="3286430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5263" indent="-195263" algn="l" defTabSz="914400" rtl="0" eaLnBrk="1" latinLnBrk="0" hangingPunct="1">
        <a:lnSpc>
          <a:spcPct val="110000"/>
        </a:lnSpc>
        <a:spcBef>
          <a:spcPts val="1000"/>
        </a:spcBef>
        <a:spcAft>
          <a:spcPts val="600"/>
        </a:spcAft>
        <a:buClrTx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55600" indent="-153988" algn="l" defTabSz="914400" rtl="0" eaLnBrk="1" latinLnBrk="0" hangingPunct="1">
        <a:lnSpc>
          <a:spcPct val="110000"/>
        </a:lnSpc>
        <a:spcBef>
          <a:spcPts val="0"/>
        </a:spcBef>
        <a:spcAft>
          <a:spcPts val="500"/>
        </a:spcAft>
        <a:buClrTx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39750" indent="-184150" algn="l" defTabSz="914400" rtl="0" eaLnBrk="1" latinLnBrk="0" hangingPunct="1">
        <a:lnSpc>
          <a:spcPct val="110000"/>
        </a:lnSpc>
        <a:spcBef>
          <a:spcPts val="0"/>
        </a:spcBef>
        <a:spcAft>
          <a:spcPts val="500"/>
        </a:spcAft>
        <a:buClrTx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719138" indent="-179388" algn="l" defTabSz="914400" rtl="0" eaLnBrk="1" latinLnBrk="0" hangingPunct="1">
        <a:lnSpc>
          <a:spcPct val="110000"/>
        </a:lnSpc>
        <a:spcBef>
          <a:spcPts val="0"/>
        </a:spcBef>
        <a:spcAft>
          <a:spcPts val="500"/>
        </a:spcAft>
        <a:buClrTx/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896938" indent="-177800" algn="l" defTabSz="914400" rtl="0" eaLnBrk="1" latinLnBrk="0" hangingPunct="1">
        <a:lnSpc>
          <a:spcPct val="110000"/>
        </a:lnSpc>
        <a:spcBef>
          <a:spcPts val="0"/>
        </a:spcBef>
        <a:spcAft>
          <a:spcPts val="500"/>
        </a:spcAft>
        <a:buClrTx/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8" orient="horz" pos="3803">
          <p15:clr>
            <a:srgbClr val="F26B43"/>
          </p15:clr>
        </p15:guide>
        <p15:guide id="19" pos="7265">
          <p15:clr>
            <a:srgbClr val="F26B43"/>
          </p15:clr>
        </p15:guide>
        <p15:guide id="20" pos="184">
          <p15:clr>
            <a:srgbClr val="F26B43"/>
          </p15:clr>
        </p15:guide>
        <p15:guide id="21" orient="horz" pos="232">
          <p15:clr>
            <a:srgbClr val="F26B43"/>
          </p15:clr>
        </p15:guide>
        <p15:guide id="22" orient="horz" pos="4133">
          <p15:clr>
            <a:srgbClr val="F26B43"/>
          </p15:clr>
        </p15:guide>
        <p15:guide id="23" orient="horz" pos="811">
          <p15:clr>
            <a:srgbClr val="F26B43"/>
          </p15:clr>
        </p15:guide>
        <p15:guide id="24" orient="horz" pos="1003">
          <p15:clr>
            <a:srgbClr val="F26B43"/>
          </p15:clr>
        </p15:guide>
        <p15:guide id="25" pos="7507">
          <p15:clr>
            <a:srgbClr val="F26B43"/>
          </p15:clr>
        </p15:guide>
        <p15:guide id="26" pos="41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35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7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mailto:frontoffice@futur.se" TargetMode="External"/><Relationship Id="rId13" Type="http://schemas.openxmlformats.org/officeDocument/2006/relationships/image" Target="../media/image44.png"/><Relationship Id="rId18" Type="http://schemas.openxmlformats.org/officeDocument/2006/relationships/hyperlink" Target="mailto:anna.brandt@futur.se" TargetMode="External"/><Relationship Id="rId26" Type="http://schemas.openxmlformats.org/officeDocument/2006/relationships/image" Target="../media/image51.jpeg"/><Relationship Id="rId3" Type="http://schemas.openxmlformats.org/officeDocument/2006/relationships/notesSlide" Target="../notesSlides/notesSlide10.xml"/><Relationship Id="rId21" Type="http://schemas.openxmlformats.org/officeDocument/2006/relationships/image" Target="../media/image47.jpeg"/><Relationship Id="rId7" Type="http://schemas.openxmlformats.org/officeDocument/2006/relationships/hyperlink" Target="mailto:kundservice@futur.se" TargetMode="External"/><Relationship Id="rId12" Type="http://schemas.openxmlformats.org/officeDocument/2006/relationships/image" Target="../media/image43.svg"/><Relationship Id="rId17" Type="http://schemas.openxmlformats.org/officeDocument/2006/relationships/hyperlink" Target="mailto:niklas.svensson@futur.se" TargetMode="External"/><Relationship Id="rId25" Type="http://schemas.openxmlformats.org/officeDocument/2006/relationships/image" Target="../media/image50.jpeg"/><Relationship Id="rId2" Type="http://schemas.openxmlformats.org/officeDocument/2006/relationships/slideLayout" Target="../slideLayouts/slideLayout14.xml"/><Relationship Id="rId16" Type="http://schemas.openxmlformats.org/officeDocument/2006/relationships/hyperlink" Target="mailto:staffan.helin@futur.se" TargetMode="External"/><Relationship Id="rId20" Type="http://schemas.openxmlformats.org/officeDocument/2006/relationships/image" Target="../media/image46.jpeg"/><Relationship Id="rId1" Type="http://schemas.openxmlformats.org/officeDocument/2006/relationships/tags" Target="../tags/tag36.xml"/><Relationship Id="rId6" Type="http://schemas.openxmlformats.org/officeDocument/2006/relationships/hyperlink" Target="mailto:flyttservice@futur.se" TargetMode="External"/><Relationship Id="rId11" Type="http://schemas.openxmlformats.org/officeDocument/2006/relationships/image" Target="../media/image42.png"/><Relationship Id="rId24" Type="http://schemas.openxmlformats.org/officeDocument/2006/relationships/hyperlink" Target="mailto:mats.johansson@futur.se" TargetMode="External"/><Relationship Id="rId5" Type="http://schemas.openxmlformats.org/officeDocument/2006/relationships/image" Target="../media/image22.emf"/><Relationship Id="rId15" Type="http://schemas.openxmlformats.org/officeDocument/2006/relationships/hyperlink" Target="mailto:eric.allberg@futur.se" TargetMode="External"/><Relationship Id="rId23" Type="http://schemas.openxmlformats.org/officeDocument/2006/relationships/image" Target="../media/image49.jpeg"/><Relationship Id="rId10" Type="http://schemas.openxmlformats.org/officeDocument/2006/relationships/image" Target="../media/image41.svg"/><Relationship Id="rId19" Type="http://schemas.openxmlformats.org/officeDocument/2006/relationships/hyperlink" Target="mailto:kristina.lindholm@futur.se" TargetMode="External"/><Relationship Id="rId4" Type="http://schemas.openxmlformats.org/officeDocument/2006/relationships/oleObject" Target="../embeddings/oleObject8.bin"/><Relationship Id="rId9" Type="http://schemas.openxmlformats.org/officeDocument/2006/relationships/image" Target="../media/image40.png"/><Relationship Id="rId14" Type="http://schemas.openxmlformats.org/officeDocument/2006/relationships/image" Target="../media/image45.svg"/><Relationship Id="rId22" Type="http://schemas.openxmlformats.org/officeDocument/2006/relationships/image" Target="../media/image4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7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tags" Target="../tags/tag6.xml"/><Relationship Id="rId7" Type="http://schemas.openxmlformats.org/officeDocument/2006/relationships/slideLayout" Target="../slideLayouts/slideLayout13.xml"/><Relationship Id="rId12" Type="http://schemas.openxmlformats.org/officeDocument/2006/relationships/chart" Target="../charts/chart1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tags" Target="../tags/tag9.xml"/><Relationship Id="rId11" Type="http://schemas.openxmlformats.org/officeDocument/2006/relationships/image" Target="../media/image19.png"/><Relationship Id="rId5" Type="http://schemas.openxmlformats.org/officeDocument/2006/relationships/tags" Target="../tags/tag8.xml"/><Relationship Id="rId10" Type="http://schemas.openxmlformats.org/officeDocument/2006/relationships/image" Target="../media/image18.jpeg"/><Relationship Id="rId4" Type="http://schemas.openxmlformats.org/officeDocument/2006/relationships/tags" Target="../tags/tag7.xml"/><Relationship Id="rId9" Type="http://schemas.openxmlformats.org/officeDocument/2006/relationships/image" Target="../media/image1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13" Type="http://schemas.openxmlformats.org/officeDocument/2006/relationships/image" Target="../media/image19.png"/><Relationship Id="rId3" Type="http://schemas.openxmlformats.org/officeDocument/2006/relationships/tags" Target="../tags/tag12.xml"/><Relationship Id="rId7" Type="http://schemas.openxmlformats.org/officeDocument/2006/relationships/slideLayout" Target="../slideLayouts/slideLayout16.xml"/><Relationship Id="rId12" Type="http://schemas.openxmlformats.org/officeDocument/2006/relationships/chart" Target="../charts/chart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tags" Target="../tags/tag15.xml"/><Relationship Id="rId11" Type="http://schemas.openxmlformats.org/officeDocument/2006/relationships/image" Target="../media/image21.jpeg"/><Relationship Id="rId5" Type="http://schemas.openxmlformats.org/officeDocument/2006/relationships/tags" Target="../tags/tag14.xml"/><Relationship Id="rId10" Type="http://schemas.openxmlformats.org/officeDocument/2006/relationships/image" Target="../media/image20.emf"/><Relationship Id="rId4" Type="http://schemas.openxmlformats.org/officeDocument/2006/relationships/tags" Target="../tags/tag13.xml"/><Relationship Id="rId9" Type="http://schemas.openxmlformats.org/officeDocument/2006/relationships/oleObject" Target="../embeddings/oleObject3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13" Type="http://schemas.openxmlformats.org/officeDocument/2006/relationships/tags" Target="../tags/tag28.xml"/><Relationship Id="rId18" Type="http://schemas.openxmlformats.org/officeDocument/2006/relationships/slideLayout" Target="../slideLayouts/slideLayout14.xml"/><Relationship Id="rId3" Type="http://schemas.openxmlformats.org/officeDocument/2006/relationships/tags" Target="../tags/tag18.xml"/><Relationship Id="rId21" Type="http://schemas.openxmlformats.org/officeDocument/2006/relationships/image" Target="../media/image20.emf"/><Relationship Id="rId7" Type="http://schemas.openxmlformats.org/officeDocument/2006/relationships/tags" Target="../tags/tag22.xml"/><Relationship Id="rId12" Type="http://schemas.openxmlformats.org/officeDocument/2006/relationships/tags" Target="../tags/tag27.xml"/><Relationship Id="rId17" Type="http://schemas.openxmlformats.org/officeDocument/2006/relationships/tags" Target="../tags/tag32.xml"/><Relationship Id="rId2" Type="http://schemas.openxmlformats.org/officeDocument/2006/relationships/tags" Target="../tags/tag17.xml"/><Relationship Id="rId16" Type="http://schemas.openxmlformats.org/officeDocument/2006/relationships/tags" Target="../tags/tag31.xml"/><Relationship Id="rId20" Type="http://schemas.openxmlformats.org/officeDocument/2006/relationships/oleObject" Target="../embeddings/oleObject4.bin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tags" Target="../tags/tag26.xml"/><Relationship Id="rId5" Type="http://schemas.openxmlformats.org/officeDocument/2006/relationships/tags" Target="../tags/tag20.xml"/><Relationship Id="rId15" Type="http://schemas.openxmlformats.org/officeDocument/2006/relationships/tags" Target="../tags/tag30.xml"/><Relationship Id="rId10" Type="http://schemas.openxmlformats.org/officeDocument/2006/relationships/tags" Target="../tags/tag25.xml"/><Relationship Id="rId19" Type="http://schemas.openxmlformats.org/officeDocument/2006/relationships/notesSlide" Target="../notesSlides/notesSlide5.xml"/><Relationship Id="rId4" Type="http://schemas.openxmlformats.org/officeDocument/2006/relationships/tags" Target="../tags/tag19.xml"/><Relationship Id="rId9" Type="http://schemas.openxmlformats.org/officeDocument/2006/relationships/tags" Target="../tags/tag24.xml"/><Relationship Id="rId14" Type="http://schemas.openxmlformats.org/officeDocument/2006/relationships/tags" Target="../tags/tag29.xml"/><Relationship Id="rId22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4.sv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3.xml"/><Relationship Id="rId6" Type="http://schemas.openxmlformats.org/officeDocument/2006/relationships/image" Target="../media/image23.png"/><Relationship Id="rId11" Type="http://schemas.openxmlformats.org/officeDocument/2006/relationships/image" Target="../media/image28.svg"/><Relationship Id="rId5" Type="http://schemas.openxmlformats.org/officeDocument/2006/relationships/image" Target="../media/image22.emf"/><Relationship Id="rId10" Type="http://schemas.openxmlformats.org/officeDocument/2006/relationships/image" Target="../media/image27.png"/><Relationship Id="rId4" Type="http://schemas.openxmlformats.org/officeDocument/2006/relationships/oleObject" Target="../embeddings/oleObject5.bin"/><Relationship Id="rId9" Type="http://schemas.openxmlformats.org/officeDocument/2006/relationships/image" Target="../media/image26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13" Type="http://schemas.openxmlformats.org/officeDocument/2006/relationships/image" Target="../media/image36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0.png"/><Relationship Id="rId12" Type="http://schemas.openxmlformats.org/officeDocument/2006/relationships/image" Target="../media/image35.sv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4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0.emf"/><Relationship Id="rId10" Type="http://schemas.openxmlformats.org/officeDocument/2006/relationships/image" Target="../media/image33.svg"/><Relationship Id="rId4" Type="http://schemas.openxmlformats.org/officeDocument/2006/relationships/oleObject" Target="../embeddings/oleObject6.bin"/><Relationship Id="rId9" Type="http://schemas.openxmlformats.org/officeDocument/2006/relationships/image" Target="../media/image32.png"/><Relationship Id="rId14" Type="http://schemas.openxmlformats.org/officeDocument/2006/relationships/image" Target="../media/image3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06970DB-343E-B7D2-EBD6-CDD68E6844E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Futur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132F321-8807-D924-59F9-F4A082CCC4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Möte med Danske Bank torsdagen den 1 februari 2004</a:t>
            </a:r>
          </a:p>
        </p:txBody>
      </p:sp>
    </p:spTree>
    <p:extLst>
      <p:ext uri="{BB962C8B-B14F-4D97-AF65-F5344CB8AC3E}">
        <p14:creationId xmlns:p14="http://schemas.microsoft.com/office/powerpoint/2010/main" val="35648894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28C22FDB-140D-D75A-063E-9623501BD41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0458800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48" imgH="347" progId="TCLayout.ActiveDocument.1">
                  <p:embed/>
                </p:oleObj>
              </mc:Choice>
              <mc:Fallback>
                <p:oleObj name="think-cell Slide" r:id="rId4" imgW="348" imgH="34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4" name="Rak koppling 13">
            <a:extLst>
              <a:ext uri="{FF2B5EF4-FFF2-40B4-BE49-F238E27FC236}">
                <a16:creationId xmlns:a16="http://schemas.microsoft.com/office/drawing/2014/main" id="{8B438079-BB92-DFE0-EFCC-B4844FA7D399}"/>
              </a:ext>
            </a:extLst>
          </p:cNvPr>
          <p:cNvCxnSpPr>
            <a:cxnSpLocks/>
          </p:cNvCxnSpPr>
          <p:nvPr/>
        </p:nvCxnSpPr>
        <p:spPr>
          <a:xfrm>
            <a:off x="659803" y="3429000"/>
            <a:ext cx="8181410" cy="0"/>
          </a:xfrm>
          <a:prstGeom prst="line">
            <a:avLst/>
          </a:prstGeom>
          <a:ln w="215900" cap="rnd">
            <a:gradFill>
              <a:gsLst>
                <a:gs pos="69000">
                  <a:schemeClr val="accent1"/>
                </a:gs>
                <a:gs pos="36000">
                  <a:schemeClr val="accent3"/>
                </a:gs>
                <a:gs pos="0">
                  <a:schemeClr val="accent4"/>
                </a:gs>
                <a:gs pos="100000">
                  <a:schemeClr val="accent2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ubrik 1">
            <a:extLst>
              <a:ext uri="{FF2B5EF4-FFF2-40B4-BE49-F238E27FC236}">
                <a16:creationId xmlns:a16="http://schemas.microsoft.com/office/drawing/2014/main" id="{C204F857-EAA1-615C-D87F-FA4097CB7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803" y="368300"/>
            <a:ext cx="10873384" cy="919163"/>
          </a:xfrm>
        </p:spPr>
        <p:txBody>
          <a:bodyPr vert="horz"/>
          <a:lstStyle/>
          <a:p>
            <a:r>
              <a:rPr lang="sv-SE" dirty="0"/>
              <a:t>Partnerservice</a:t>
            </a:r>
          </a:p>
        </p:txBody>
      </p:sp>
      <p:sp>
        <p:nvSpPr>
          <p:cNvPr id="16" name="Platshållare för bildnummer 3">
            <a:extLst>
              <a:ext uri="{FF2B5EF4-FFF2-40B4-BE49-F238E27FC236}">
                <a16:creationId xmlns:a16="http://schemas.microsoft.com/office/drawing/2014/main" id="{386EBDD3-A846-F1CD-0C6E-FFE1F8720A7D}"/>
              </a:ext>
            </a:extLst>
          </p:cNvPr>
          <p:cNvSpPr txBox="1">
            <a:spLocks/>
          </p:cNvSpPr>
          <p:nvPr/>
        </p:nvSpPr>
        <p:spPr>
          <a:xfrm>
            <a:off x="11956357" y="6628871"/>
            <a:ext cx="196648" cy="144000"/>
          </a:xfrm>
          <a:prstGeom prst="rect">
            <a:avLst/>
          </a:prstGeom>
        </p:spPr>
        <p:txBody>
          <a:bodyPr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F21AD1EF-0862-4970-85B2-DC445227086F}" type="slidenum">
              <a:rPr lang="sv-SE" sz="500" smtClean="0">
                <a:solidFill>
                  <a:srgbClr val="000000"/>
                </a:solidFill>
                <a:latin typeface="Inter"/>
              </a:rPr>
              <a:pPr algn="ctr">
                <a:defRPr/>
              </a:pPr>
              <a:t>10</a:t>
            </a:fld>
            <a:endParaRPr lang="sv-SE" sz="500" dirty="0">
              <a:solidFill>
                <a:srgbClr val="000000"/>
              </a:solidFill>
              <a:latin typeface="Inter"/>
            </a:endParaRPr>
          </a:p>
        </p:txBody>
      </p:sp>
      <p:sp>
        <p:nvSpPr>
          <p:cNvPr id="18" name="Platshållare för innehåll 8">
            <a:extLst>
              <a:ext uri="{FF2B5EF4-FFF2-40B4-BE49-F238E27FC236}">
                <a16:creationId xmlns:a16="http://schemas.microsoft.com/office/drawing/2014/main" id="{7E9BE43B-8F20-53E6-0FED-687094C7D8EE}"/>
              </a:ext>
            </a:extLst>
          </p:cNvPr>
          <p:cNvSpPr txBox="1">
            <a:spLocks/>
          </p:cNvSpPr>
          <p:nvPr/>
        </p:nvSpPr>
        <p:spPr>
          <a:xfrm>
            <a:off x="4321399" y="2871789"/>
            <a:ext cx="2761078" cy="330738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sv-SE"/>
            </a:defPPr>
            <a:lvl1pPr marL="0" algn="l" defTabSz="914400" rtl="0" eaLnBrk="1" latinLnBrk="0" hangingPunct="1">
              <a:defRPr sz="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800">
                <a:latin typeface="+mj-lt"/>
              </a:rPr>
              <a:t>På gång</a:t>
            </a:r>
            <a:endParaRPr lang="sv-SE" sz="1800" dirty="0">
              <a:latin typeface="+mj-lt"/>
            </a:endParaRPr>
          </a:p>
        </p:txBody>
      </p:sp>
      <p:sp>
        <p:nvSpPr>
          <p:cNvPr id="19" name="Platshållare för innehåll 10">
            <a:extLst>
              <a:ext uri="{FF2B5EF4-FFF2-40B4-BE49-F238E27FC236}">
                <a16:creationId xmlns:a16="http://schemas.microsoft.com/office/drawing/2014/main" id="{3A9A490E-1D30-422A-D87C-D7669615CE56}"/>
              </a:ext>
            </a:extLst>
          </p:cNvPr>
          <p:cNvSpPr txBox="1">
            <a:spLocks/>
          </p:cNvSpPr>
          <p:nvPr/>
        </p:nvSpPr>
        <p:spPr>
          <a:xfrm>
            <a:off x="8050290" y="2871788"/>
            <a:ext cx="3467100" cy="2841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95263" indent="-195263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539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415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9138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38" indent="-1778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sz="1800">
                <a:latin typeface="+mj-lt"/>
              </a:rPr>
              <a:t>Längre fram</a:t>
            </a:r>
            <a:endParaRPr lang="sv-SE" sz="1800" dirty="0">
              <a:latin typeface="+mj-lt"/>
            </a:endParaRPr>
          </a:p>
        </p:txBody>
      </p:sp>
      <p:sp>
        <p:nvSpPr>
          <p:cNvPr id="20" name="Platshållare för innehåll 12">
            <a:extLst>
              <a:ext uri="{FF2B5EF4-FFF2-40B4-BE49-F238E27FC236}">
                <a16:creationId xmlns:a16="http://schemas.microsoft.com/office/drawing/2014/main" id="{EEC2C5AB-2A11-D61F-2CB2-9A2AF87E8C05}"/>
              </a:ext>
            </a:extLst>
          </p:cNvPr>
          <p:cNvSpPr txBox="1">
            <a:spLocks/>
          </p:cNvSpPr>
          <p:nvPr/>
        </p:nvSpPr>
        <p:spPr>
          <a:xfrm>
            <a:off x="659803" y="2871788"/>
            <a:ext cx="3467100" cy="2841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95263" indent="-195263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539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415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9138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38" indent="-1778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sz="1800">
                <a:latin typeface="+mj-lt"/>
              </a:rPr>
              <a:t>Just nu</a:t>
            </a:r>
            <a:endParaRPr lang="sv-SE" sz="1800" dirty="0">
              <a:latin typeface="+mj-lt"/>
            </a:endParaRPr>
          </a:p>
        </p:txBody>
      </p:sp>
      <p:sp>
        <p:nvSpPr>
          <p:cNvPr id="22" name="Ellips 21">
            <a:extLst>
              <a:ext uri="{FF2B5EF4-FFF2-40B4-BE49-F238E27FC236}">
                <a16:creationId xmlns:a16="http://schemas.microsoft.com/office/drawing/2014/main" id="{880762AB-5FED-E0F0-8AAA-C966C6AF1EDA}"/>
              </a:ext>
            </a:extLst>
          </p:cNvPr>
          <p:cNvSpPr/>
          <p:nvPr/>
        </p:nvSpPr>
        <p:spPr>
          <a:xfrm>
            <a:off x="659802" y="3353509"/>
            <a:ext cx="150982" cy="15098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</p:txBody>
      </p:sp>
      <p:sp>
        <p:nvSpPr>
          <p:cNvPr id="23" name="Platshållare för innehåll 8">
            <a:extLst>
              <a:ext uri="{FF2B5EF4-FFF2-40B4-BE49-F238E27FC236}">
                <a16:creationId xmlns:a16="http://schemas.microsoft.com/office/drawing/2014/main" id="{3820B4D7-189B-A47F-1AF4-2C6766CAEDD1}"/>
              </a:ext>
            </a:extLst>
          </p:cNvPr>
          <p:cNvSpPr txBox="1">
            <a:spLocks/>
          </p:cNvSpPr>
          <p:nvPr/>
        </p:nvSpPr>
        <p:spPr>
          <a:xfrm>
            <a:off x="642523" y="3696110"/>
            <a:ext cx="3312789" cy="246226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95263" indent="-195263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539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415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9138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38" indent="-1778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sz="1400" dirty="0">
                <a:solidFill>
                  <a:srgbClr val="000000"/>
                </a:solidFill>
                <a:latin typeface="Inter"/>
              </a:rPr>
              <a:t>Investeringar i service och förenklade (digitala) processer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  <a:t>Förstärkt flyttservice där vi lyckas med flest flyttar i branschen (+80%)</a:t>
            </a:r>
          </a:p>
        </p:txBody>
      </p:sp>
      <p:sp>
        <p:nvSpPr>
          <p:cNvPr id="27" name="Platshållare för innehåll 10">
            <a:extLst>
              <a:ext uri="{FF2B5EF4-FFF2-40B4-BE49-F238E27FC236}">
                <a16:creationId xmlns:a16="http://schemas.microsoft.com/office/drawing/2014/main" id="{5896C432-61C9-1DE7-DF63-16053EDDD993}"/>
              </a:ext>
            </a:extLst>
          </p:cNvPr>
          <p:cNvSpPr txBox="1">
            <a:spLocks/>
          </p:cNvSpPr>
          <p:nvPr/>
        </p:nvSpPr>
        <p:spPr>
          <a:xfrm>
            <a:off x="8050290" y="3696109"/>
            <a:ext cx="3646410" cy="246225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95263" indent="-195263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539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415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9138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38" indent="-1778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  <a:t>Futur Förmedlare Co-pilot</a:t>
            </a:r>
          </a:p>
          <a:p>
            <a:pPr>
              <a:spcBef>
                <a:spcPts val="0"/>
              </a:spcBef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  <a:t>Signaler vid li</a:t>
            </a:r>
            <a:r>
              <a:rPr lang="sv-SE" sz="1400" dirty="0" err="1">
                <a:solidFill>
                  <a:srgbClr val="000000"/>
                </a:solidFill>
                <a:latin typeface="Inter"/>
              </a:rPr>
              <a:t>vshändelser</a:t>
            </a:r>
            <a:r>
              <a:rPr lang="sv-SE" sz="1400" dirty="0">
                <a:solidFill>
                  <a:srgbClr val="000000"/>
                </a:solidFill>
                <a:latin typeface="Inter"/>
              </a:rPr>
              <a:t> och</a:t>
            </a:r>
            <a:br>
              <a:rPr lang="sv-SE" sz="1400" dirty="0">
                <a:solidFill>
                  <a:srgbClr val="000000"/>
                </a:solidFill>
                <a:latin typeface="Inter"/>
              </a:rPr>
            </a:br>
            <a:r>
              <a:rPr lang="sv-SE" sz="1400" dirty="0">
                <a:solidFill>
                  <a:srgbClr val="000000"/>
                </a:solidFill>
                <a:latin typeface="Inter"/>
              </a:rPr>
              <a:t>avvikelser från investeringsråd</a:t>
            </a:r>
          </a:p>
          <a:p>
            <a:pPr>
              <a:spcBef>
                <a:spcPts val="0"/>
              </a:spcBef>
            </a:pPr>
            <a:r>
              <a:rPr lang="sv-SE" sz="1400" dirty="0">
                <a:solidFill>
                  <a:srgbClr val="000000"/>
                </a:solidFill>
                <a:latin typeface="Inter"/>
              </a:rPr>
              <a:t>Z planering</a:t>
            </a:r>
          </a:p>
          <a:p>
            <a:pPr>
              <a:spcBef>
                <a:spcPts val="0"/>
              </a:spcBef>
            </a:pPr>
            <a:r>
              <a:rPr lang="sv-SE" sz="1400" dirty="0">
                <a:solidFill>
                  <a:srgbClr val="000000"/>
                </a:solidFill>
                <a:latin typeface="Inter"/>
              </a:rPr>
              <a:t>…och mycket mer!</a:t>
            </a:r>
          </a:p>
        </p:txBody>
      </p:sp>
      <p:sp>
        <p:nvSpPr>
          <p:cNvPr id="30" name="Platshållare för innehåll 12">
            <a:extLst>
              <a:ext uri="{FF2B5EF4-FFF2-40B4-BE49-F238E27FC236}">
                <a16:creationId xmlns:a16="http://schemas.microsoft.com/office/drawing/2014/main" id="{E519DEA5-1F96-4560-4F9B-17D9A117E76C}"/>
              </a:ext>
            </a:extLst>
          </p:cNvPr>
          <p:cNvSpPr txBox="1">
            <a:spLocks/>
          </p:cNvSpPr>
          <p:nvPr/>
        </p:nvSpPr>
        <p:spPr>
          <a:xfrm>
            <a:off x="4321399" y="3696110"/>
            <a:ext cx="3312789" cy="246226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95263" indent="-195263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539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415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9138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38" indent="-1778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  <a:t>Nya funktioner i Futur Förmedlare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sv-SE" sz="1400" dirty="0">
                <a:solidFill>
                  <a:srgbClr val="000000"/>
                </a:solidFill>
                <a:latin typeface="Inter"/>
              </a:rPr>
              <a:t>Fondbyte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sv-SE" sz="1400" dirty="0">
                <a:solidFill>
                  <a:srgbClr val="000000"/>
                </a:solidFill>
                <a:latin typeface="Inter"/>
              </a:rPr>
              <a:t>Status på mina ärenden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sv-SE" sz="1400" dirty="0">
                <a:solidFill>
                  <a:srgbClr val="000000"/>
                </a:solidFill>
                <a:latin typeface="Inter"/>
              </a:rPr>
              <a:t>Teckna försäkring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sz="1400" dirty="0">
                <a:solidFill>
                  <a:srgbClr val="000000"/>
                </a:solidFill>
                <a:latin typeface="Inter"/>
              </a:rPr>
              <a:t>Lansering av Futur Privat</a:t>
            </a:r>
            <a:endParaRPr kumimoji="0" lang="sv-SE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</p:txBody>
      </p:sp>
      <p:sp>
        <p:nvSpPr>
          <p:cNvPr id="31" name="Ellips 30">
            <a:extLst>
              <a:ext uri="{FF2B5EF4-FFF2-40B4-BE49-F238E27FC236}">
                <a16:creationId xmlns:a16="http://schemas.microsoft.com/office/drawing/2014/main" id="{43001090-CA08-6F0F-A48A-DA6AF03DB45E}"/>
              </a:ext>
            </a:extLst>
          </p:cNvPr>
          <p:cNvSpPr/>
          <p:nvPr/>
        </p:nvSpPr>
        <p:spPr>
          <a:xfrm>
            <a:off x="4321399" y="3353509"/>
            <a:ext cx="150982" cy="15098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</p:txBody>
      </p:sp>
      <p:sp>
        <p:nvSpPr>
          <p:cNvPr id="32" name="Ellips 31">
            <a:extLst>
              <a:ext uri="{FF2B5EF4-FFF2-40B4-BE49-F238E27FC236}">
                <a16:creationId xmlns:a16="http://schemas.microsoft.com/office/drawing/2014/main" id="{8B71ADF8-A270-E280-2A22-0CAAB616D816}"/>
              </a:ext>
            </a:extLst>
          </p:cNvPr>
          <p:cNvSpPr/>
          <p:nvPr/>
        </p:nvSpPr>
        <p:spPr>
          <a:xfrm>
            <a:off x="8050290" y="3353509"/>
            <a:ext cx="150982" cy="15098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78711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E61FEB21-2525-4D91-8391-98BF870C317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11" imgH="411" progId="TCLayout.ActiveDocument.1">
                  <p:embed/>
                </p:oleObj>
              </mc:Choice>
              <mc:Fallback>
                <p:oleObj name="think-cell Slide" r:id="rId4" imgW="411" imgH="411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E61FEB21-2525-4D91-8391-98BF870C317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317C48-03BC-4597-8270-736592E061C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1AD1EF-0862-4970-85B2-DC445227086F}" type="slidenum">
              <a:rPr kumimoji="0" lang="sv-SE" sz="5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sv-SE" sz="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C19C9C-5517-4E4D-97E5-73076652DF0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9803" y="368300"/>
            <a:ext cx="10872787" cy="919163"/>
          </a:xfrm>
        </p:spPr>
        <p:txBody>
          <a:bodyPr vert="horz"/>
          <a:lstStyle/>
          <a:p>
            <a:r>
              <a:rPr lang="sv-SE" b="1" dirty="0"/>
              <a:t>Vårt team | </a:t>
            </a:r>
            <a:r>
              <a:rPr lang="sv-SE" dirty="0"/>
              <a:t>Hör av er så blir vi glada!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188661B-6B11-20CF-3E4E-BB61CF40EB41}"/>
              </a:ext>
            </a:extLst>
          </p:cNvPr>
          <p:cNvGrpSpPr/>
          <p:nvPr/>
        </p:nvGrpSpPr>
        <p:grpSpPr>
          <a:xfrm>
            <a:off x="664258" y="4877140"/>
            <a:ext cx="8368634" cy="1134049"/>
            <a:chOff x="664258" y="4877140"/>
            <a:chExt cx="8368634" cy="1134049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E762AFBD-B337-BBFA-F6D5-28E4C186A49B}"/>
                </a:ext>
              </a:extLst>
            </p:cNvPr>
            <p:cNvGrpSpPr/>
            <p:nvPr/>
          </p:nvGrpSpPr>
          <p:grpSpPr>
            <a:xfrm>
              <a:off x="1194429" y="4877140"/>
              <a:ext cx="7838463" cy="681115"/>
              <a:chOff x="649076" y="4799083"/>
              <a:chExt cx="7838463" cy="681115"/>
            </a:xfrm>
          </p:grpSpPr>
          <p:sp>
            <p:nvSpPr>
              <p:cNvPr id="31" name="Title 1">
                <a:extLst>
                  <a:ext uri="{FF2B5EF4-FFF2-40B4-BE49-F238E27FC236}">
                    <a16:creationId xmlns:a16="http://schemas.microsoft.com/office/drawing/2014/main" id="{A3B33C6B-7B68-E654-2FF9-905273BCA8F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49076" y="5226387"/>
                <a:ext cx="1440000" cy="253811"/>
              </a:xfrm>
              <a:prstGeom prst="rect">
                <a:avLst/>
              </a:prstGeom>
            </p:spPr>
            <p:txBody>
              <a:bodyPr vert="horz" lIns="0" tIns="0" rIns="0" bIns="0" rtlCol="0" anchor="b" anchorCtr="0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3000" b="1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Gilroy Bold"/>
                    <a:ea typeface="+mj-ea"/>
                    <a:cs typeface="+mj-cs"/>
                  </a:rPr>
                  <a:t>Flyttservice</a:t>
                </a:r>
              </a:p>
            </p:txBody>
          </p:sp>
          <p:sp>
            <p:nvSpPr>
              <p:cNvPr id="32" name="Title 1">
                <a:extLst>
                  <a:ext uri="{FF2B5EF4-FFF2-40B4-BE49-F238E27FC236}">
                    <a16:creationId xmlns:a16="http://schemas.microsoft.com/office/drawing/2014/main" id="{AE23A931-A143-81E2-03BF-AD080F6CD72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807538" y="5226387"/>
                <a:ext cx="4313973" cy="253811"/>
              </a:xfrm>
              <a:prstGeom prst="rect">
                <a:avLst/>
              </a:prstGeom>
            </p:spPr>
            <p:txBody>
              <a:bodyPr vert="horz" lIns="0" tIns="0" rIns="0" bIns="0" rtlCol="0" anchor="ctr" anchorCtr="0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3000" b="1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Inter"/>
                    <a:ea typeface="+mj-ea"/>
                    <a:cs typeface="+mj-cs"/>
                    <a:hlinkClick r:id="rId6"/>
                  </a:rPr>
                  <a:t>flyttservice@futur.se</a:t>
                </a:r>
                <a:r>
                  <a:rPr kumimoji="0" lang="sv-SE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Inter"/>
                    <a:ea typeface="+mj-ea"/>
                    <a:cs typeface="+mj-cs"/>
                  </a:rPr>
                  <a:t> </a:t>
                </a:r>
              </a:p>
            </p:txBody>
          </p:sp>
          <p:sp>
            <p:nvSpPr>
              <p:cNvPr id="33" name="Title 1">
                <a:extLst>
                  <a:ext uri="{FF2B5EF4-FFF2-40B4-BE49-F238E27FC236}">
                    <a16:creationId xmlns:a16="http://schemas.microsoft.com/office/drawing/2014/main" id="{788B2F9C-90C6-C31C-F6A8-741CE70527E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49076" y="4816148"/>
                <a:ext cx="1440000" cy="253811"/>
              </a:xfrm>
              <a:prstGeom prst="rect">
                <a:avLst/>
              </a:prstGeom>
            </p:spPr>
            <p:txBody>
              <a:bodyPr vert="horz" lIns="0" tIns="0" rIns="0" bIns="0" rtlCol="0" anchor="b" anchorCtr="0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3000" b="1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Gilroy Bold"/>
                    <a:ea typeface="+mj-ea"/>
                    <a:cs typeface="+mj-cs"/>
                  </a:rPr>
                  <a:t>Kundservice</a:t>
                </a:r>
              </a:p>
            </p:txBody>
          </p:sp>
          <p:sp>
            <p:nvSpPr>
              <p:cNvPr id="34" name="Title 1">
                <a:extLst>
                  <a:ext uri="{FF2B5EF4-FFF2-40B4-BE49-F238E27FC236}">
                    <a16:creationId xmlns:a16="http://schemas.microsoft.com/office/drawing/2014/main" id="{94D0AC8D-23AF-4177-12C9-6A0489EB212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807539" y="4799083"/>
                <a:ext cx="4680000" cy="253811"/>
              </a:xfrm>
              <a:prstGeom prst="rect">
                <a:avLst/>
              </a:prstGeom>
            </p:spPr>
            <p:txBody>
              <a:bodyPr vert="horz" lIns="0" tIns="0" rIns="0" bIns="0" rtlCol="0" anchor="ctr" anchorCtr="0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3000" b="1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Inter"/>
                    <a:ea typeface="+mj-ea"/>
                    <a:cs typeface="+mj-cs"/>
                    <a:hlinkClick r:id="rId7"/>
                  </a:rPr>
                  <a:t>kundservice@futur.se</a:t>
                </a:r>
                <a:r>
                  <a:rPr kumimoji="0" lang="sv-SE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Inter"/>
                    <a:ea typeface="+mj-ea"/>
                    <a:cs typeface="+mj-cs"/>
                  </a:rPr>
                  <a:t> eller 08-504 225 00</a:t>
                </a:r>
              </a:p>
            </p:txBody>
          </p:sp>
        </p:grpSp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A391A449-6176-4FB7-A9CB-681B05CE3747}"/>
                </a:ext>
              </a:extLst>
            </p:cNvPr>
            <p:cNvSpPr/>
            <p:nvPr/>
          </p:nvSpPr>
          <p:spPr>
            <a:xfrm>
              <a:off x="664258" y="5281693"/>
              <a:ext cx="327265" cy="327265"/>
            </a:xfrm>
            <a:prstGeom prst="roundRect">
              <a:avLst>
                <a:gd name="adj" fmla="val 1137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"/>
                <a:ea typeface="+mn-ea"/>
                <a:cs typeface="+mn-cs"/>
              </a:endParaRPr>
            </a:p>
          </p:txBody>
        </p:sp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521B23E4-FB29-0468-3FD3-3EF22057F751}"/>
                </a:ext>
              </a:extLst>
            </p:cNvPr>
            <p:cNvSpPr/>
            <p:nvPr/>
          </p:nvSpPr>
          <p:spPr>
            <a:xfrm>
              <a:off x="664258" y="4879462"/>
              <a:ext cx="327265" cy="327265"/>
            </a:xfrm>
            <a:prstGeom prst="roundRect">
              <a:avLst>
                <a:gd name="adj" fmla="val 1137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"/>
                <a:ea typeface="+mn-ea"/>
                <a:cs typeface="+mn-cs"/>
              </a:endParaRP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565F1250-010E-7DA2-7235-22234413A99F}"/>
                </a:ext>
              </a:extLst>
            </p:cNvPr>
            <p:cNvGrpSpPr/>
            <p:nvPr/>
          </p:nvGrpSpPr>
          <p:grpSpPr>
            <a:xfrm>
              <a:off x="664258" y="5683924"/>
              <a:ext cx="6208633" cy="327265"/>
              <a:chOff x="664258" y="5683924"/>
              <a:chExt cx="6208633" cy="327265"/>
            </a:xfrm>
          </p:grpSpPr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BA42D35D-C258-05EB-4A85-3BDD580CEAFE}"/>
                  </a:ext>
                </a:extLst>
              </p:cNvPr>
              <p:cNvGrpSpPr/>
              <p:nvPr/>
            </p:nvGrpSpPr>
            <p:grpSpPr>
              <a:xfrm>
                <a:off x="1194429" y="5683924"/>
                <a:ext cx="5678462" cy="253811"/>
                <a:chOff x="649075" y="5181600"/>
                <a:chExt cx="5678462" cy="253811"/>
              </a:xfrm>
            </p:grpSpPr>
            <p:sp>
              <p:nvSpPr>
                <p:cNvPr id="15" name="Title 1">
                  <a:extLst>
                    <a:ext uri="{FF2B5EF4-FFF2-40B4-BE49-F238E27FC236}">
                      <a16:creationId xmlns:a16="http://schemas.microsoft.com/office/drawing/2014/main" id="{FBC478B8-309A-CDFF-4939-911303547A73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649075" y="5181600"/>
                  <a:ext cx="2215324" cy="253811"/>
                </a:xfrm>
                <a:prstGeom prst="rect">
                  <a:avLst/>
                </a:prstGeom>
              </p:spPr>
              <p:txBody>
                <a:bodyPr vert="horz" lIns="0" tIns="0" rIns="0" bIns="0" rtlCol="0" anchor="b" anchorCtr="0">
                  <a:noAutofit/>
                </a:bodyPr>
                <a:lstStyle>
                  <a:lvl1pPr algn="l" defTabSz="914400" rtl="0" eaLnBrk="1" latinLnBrk="0" hangingPunct="1">
                    <a:lnSpc>
                      <a:spcPct val="90000"/>
                    </a:lnSpc>
                    <a:spcBef>
                      <a:spcPct val="0"/>
                    </a:spcBef>
                    <a:buNone/>
                    <a:defRPr sz="3000" b="1" kern="1200">
                      <a:solidFill>
                        <a:schemeClr val="tx1"/>
                      </a:solidFill>
                      <a:latin typeface="+mj-lt"/>
                      <a:ea typeface="+mj-ea"/>
                      <a:cs typeface="+mj-cs"/>
                    </a:defRPr>
                  </a:lvl1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sv-SE" sz="1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Gilroy Bold"/>
                      <a:ea typeface="+mj-ea"/>
                      <a:cs typeface="+mj-cs"/>
                    </a:rPr>
                    <a:t>Blanketter och avtal</a:t>
                  </a:r>
                </a:p>
              </p:txBody>
            </p:sp>
            <p:sp>
              <p:nvSpPr>
                <p:cNvPr id="21" name="Title 1">
                  <a:extLst>
                    <a:ext uri="{FF2B5EF4-FFF2-40B4-BE49-F238E27FC236}">
                      <a16:creationId xmlns:a16="http://schemas.microsoft.com/office/drawing/2014/main" id="{959B316D-2F09-8B1E-618D-9D65275E96A8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807537" y="5181600"/>
                  <a:ext cx="2520000" cy="248235"/>
                </a:xfrm>
                <a:prstGeom prst="rect">
                  <a:avLst/>
                </a:prstGeom>
              </p:spPr>
              <p:txBody>
                <a:bodyPr vert="horz" lIns="0" tIns="0" rIns="0" bIns="0" rtlCol="0" anchor="ctr" anchorCtr="0">
                  <a:noAutofit/>
                </a:bodyPr>
                <a:lstStyle>
                  <a:lvl1pPr algn="l" defTabSz="914400" rtl="0" eaLnBrk="1" latinLnBrk="0" hangingPunct="1">
                    <a:lnSpc>
                      <a:spcPct val="90000"/>
                    </a:lnSpc>
                    <a:spcBef>
                      <a:spcPct val="0"/>
                    </a:spcBef>
                    <a:buNone/>
                    <a:defRPr sz="3000" b="1" kern="1200">
                      <a:solidFill>
                        <a:schemeClr val="tx1"/>
                      </a:solidFill>
                      <a:latin typeface="+mj-lt"/>
                      <a:ea typeface="+mj-ea"/>
                      <a:cs typeface="+mj-cs"/>
                    </a:defRPr>
                  </a:lvl1pPr>
                </a:lstStyle>
                <a:p>
                  <a:pPr marL="0" marR="0" lvl="0" indent="0" defTabSz="914400" rtl="0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sv-SE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Inter"/>
                      <a:ea typeface="+mj-ea"/>
                      <a:cs typeface="+mj-cs"/>
                      <a:hlinkClick r:id="rId8"/>
                    </a:rPr>
                    <a:t>cps@futur.se</a:t>
                  </a:r>
                  <a:endParaRPr kumimoji="0" lang="sv-SE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Inter"/>
                    <a:ea typeface="+mj-ea"/>
                    <a:cs typeface="+mj-cs"/>
                  </a:endParaRPr>
                </a:p>
              </p:txBody>
            </p:sp>
          </p:grpSp>
          <p:sp>
            <p:nvSpPr>
              <p:cNvPr id="45" name="Rectangle: Rounded Corners 44">
                <a:extLst>
                  <a:ext uri="{FF2B5EF4-FFF2-40B4-BE49-F238E27FC236}">
                    <a16:creationId xmlns:a16="http://schemas.microsoft.com/office/drawing/2014/main" id="{864E8396-16CA-38E7-FB65-A222C78EAD93}"/>
                  </a:ext>
                </a:extLst>
              </p:cNvPr>
              <p:cNvSpPr/>
              <p:nvPr/>
            </p:nvSpPr>
            <p:spPr>
              <a:xfrm>
                <a:off x="664258" y="5683924"/>
                <a:ext cx="327265" cy="327265"/>
              </a:xfrm>
              <a:prstGeom prst="roundRect">
                <a:avLst>
                  <a:gd name="adj" fmla="val 11379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v-SE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nter"/>
                  <a:ea typeface="+mn-ea"/>
                  <a:cs typeface="+mn-cs"/>
                </a:endParaRPr>
              </a:p>
            </p:txBody>
          </p:sp>
          <p:pic>
            <p:nvPicPr>
              <p:cNvPr id="49" name="xyxIcon">
                <a:extLst>
                  <a:ext uri="{FF2B5EF4-FFF2-40B4-BE49-F238E27FC236}">
                    <a16:creationId xmlns:a16="http://schemas.microsoft.com/office/drawing/2014/main" id="{F47255FC-F7B7-BA9D-31BD-FA9D664538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700984" y="5715519"/>
                <a:ext cx="253811" cy="253811"/>
              </a:xfrm>
              <a:prstGeom prst="rect">
                <a:avLst/>
              </a:prstGeom>
            </p:spPr>
          </p:pic>
        </p:grpSp>
        <p:pic>
          <p:nvPicPr>
            <p:cNvPr id="50" name="xyxIcon">
              <a:extLst>
                <a:ext uri="{FF2B5EF4-FFF2-40B4-BE49-F238E27FC236}">
                  <a16:creationId xmlns:a16="http://schemas.microsoft.com/office/drawing/2014/main" id="{477E79D0-6555-60EF-DA55-B14DDD8A228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708448" y="4925470"/>
              <a:ext cx="235246" cy="235246"/>
            </a:xfrm>
            <a:prstGeom prst="rect">
              <a:avLst/>
            </a:prstGeom>
          </p:spPr>
        </p:pic>
        <p:pic>
          <p:nvPicPr>
            <p:cNvPr id="54" name="Graphic 53" descr="Transfer with solid fill">
              <a:extLst>
                <a:ext uri="{FF2B5EF4-FFF2-40B4-BE49-F238E27FC236}">
                  <a16:creationId xmlns:a16="http://schemas.microsoft.com/office/drawing/2014/main" id="{D5073A4D-3F0E-E3BB-70DE-A6BD4B8419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hq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721268" y="5338703"/>
              <a:ext cx="213244" cy="213244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E018DCD6-D0ED-52C4-1C67-299A0C012F18}"/>
              </a:ext>
            </a:extLst>
          </p:cNvPr>
          <p:cNvGrpSpPr/>
          <p:nvPr/>
        </p:nvGrpSpPr>
        <p:grpSpPr>
          <a:xfrm>
            <a:off x="649077" y="1825927"/>
            <a:ext cx="10883120" cy="2611411"/>
            <a:chOff x="649077" y="1825927"/>
            <a:chExt cx="10883120" cy="2611411"/>
          </a:xfrm>
        </p:grpSpPr>
        <p:sp>
          <p:nvSpPr>
            <p:cNvPr id="16" name="Title 1">
              <a:extLst>
                <a:ext uri="{FF2B5EF4-FFF2-40B4-BE49-F238E27FC236}">
                  <a16:creationId xmlns:a16="http://schemas.microsoft.com/office/drawing/2014/main" id="{CFB7BD3A-3EF0-9079-9AB5-1808B89E7796}"/>
                </a:ext>
              </a:extLst>
            </p:cNvPr>
            <p:cNvSpPr txBox="1">
              <a:spLocks/>
            </p:cNvSpPr>
            <p:nvPr/>
          </p:nvSpPr>
          <p:spPr>
            <a:xfrm>
              <a:off x="649077" y="3609997"/>
              <a:ext cx="1636922" cy="827341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000" b="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Inter"/>
                  <a:ea typeface="+mj-ea"/>
                  <a:cs typeface="+mj-cs"/>
                </a:rPr>
                <a:t>Eric Allberg</a:t>
              </a: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ter"/>
                  <a:ea typeface="+mj-ea"/>
                  <a:cs typeface="+mj-cs"/>
                </a:rPr>
                <a:t>Chef Partners</a:t>
              </a: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ter"/>
                  <a:ea typeface="+mj-ea"/>
                  <a:cs typeface="+mj-cs"/>
                </a:rPr>
                <a:t>070-360 46 08</a:t>
              </a:r>
              <a:br>
                <a:rPr lang="sv-SE" sz="1000" dirty="0">
                  <a:solidFill>
                    <a:srgbClr val="000000"/>
                  </a:solidFill>
                  <a:latin typeface="Inter"/>
                </a:rPr>
              </a:br>
              <a:r>
                <a:rPr lang="sv-SE" sz="1000" dirty="0">
                  <a:solidFill>
                    <a:srgbClr val="000000"/>
                  </a:solidFill>
                  <a:latin typeface="Inter"/>
                  <a:hlinkClick r:id="rId15"/>
                </a:rPr>
                <a:t>eric.allberg@futur.se</a:t>
              </a:r>
              <a:endParaRPr lang="sv-SE" sz="1000" dirty="0">
                <a:solidFill>
                  <a:srgbClr val="000000"/>
                </a:solidFill>
                <a:latin typeface="Inter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j-ea"/>
                <a:cs typeface="+mj-cs"/>
              </a:endParaRPr>
            </a:p>
          </p:txBody>
        </p:sp>
        <p:sp>
          <p:nvSpPr>
            <p:cNvPr id="17" name="Title 1">
              <a:extLst>
                <a:ext uri="{FF2B5EF4-FFF2-40B4-BE49-F238E27FC236}">
                  <a16:creationId xmlns:a16="http://schemas.microsoft.com/office/drawing/2014/main" id="{98851452-BBBD-F34F-9915-9BEBDEBA0FE0}"/>
                </a:ext>
              </a:extLst>
            </p:cNvPr>
            <p:cNvSpPr txBox="1">
              <a:spLocks/>
            </p:cNvSpPr>
            <p:nvPr/>
          </p:nvSpPr>
          <p:spPr>
            <a:xfrm>
              <a:off x="2509043" y="3609997"/>
              <a:ext cx="1626196" cy="827341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000" b="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Inter"/>
                  <a:ea typeface="+mj-ea"/>
                  <a:cs typeface="+mj-cs"/>
                </a:rPr>
                <a:t>Staffan Helin</a:t>
              </a: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ter"/>
                  <a:ea typeface="+mj-ea"/>
                  <a:cs typeface="+mj-cs"/>
                </a:rPr>
                <a:t>Partnerkontakt</a:t>
              </a: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ter"/>
                  <a:ea typeface="+mj-ea"/>
                  <a:cs typeface="+mj-cs"/>
                </a:rPr>
                <a:t>070-648 24 73</a:t>
              </a:r>
              <a:br>
                <a:rPr kumimoji="0" lang="sv-SE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ter"/>
                  <a:ea typeface="+mj-ea"/>
                  <a:cs typeface="+mj-cs"/>
                </a:rPr>
              </a:br>
              <a:r>
                <a:rPr kumimoji="0" lang="sv-SE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ter"/>
                  <a:ea typeface="+mj-ea"/>
                  <a:cs typeface="+mj-cs"/>
                  <a:hlinkClick r:id="rId16"/>
                </a:rPr>
                <a:t>staffan.helin@futur.se</a:t>
              </a:r>
              <a:endPara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j-ea"/>
                <a:cs typeface="+mj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j-ea"/>
                <a:cs typeface="+mj-cs"/>
              </a:endParaRPr>
            </a:p>
          </p:txBody>
        </p:sp>
        <p:sp>
          <p:nvSpPr>
            <p:cNvPr id="18" name="Title 1">
              <a:extLst>
                <a:ext uri="{FF2B5EF4-FFF2-40B4-BE49-F238E27FC236}">
                  <a16:creationId xmlns:a16="http://schemas.microsoft.com/office/drawing/2014/main" id="{1030049C-4791-3508-FA81-1A7197D6785E}"/>
                </a:ext>
              </a:extLst>
            </p:cNvPr>
            <p:cNvSpPr txBox="1">
              <a:spLocks/>
            </p:cNvSpPr>
            <p:nvPr/>
          </p:nvSpPr>
          <p:spPr>
            <a:xfrm>
              <a:off x="4352891" y="3609997"/>
              <a:ext cx="1626196" cy="827341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000" b="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Inter"/>
                  <a:ea typeface="+mj-ea"/>
                  <a:cs typeface="+mj-cs"/>
                </a:rPr>
                <a:t>Niklas Svensson</a:t>
              </a: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ter"/>
                  <a:ea typeface="+mj-ea"/>
                  <a:cs typeface="+mj-cs"/>
                </a:rPr>
                <a:t>Partnerkontakt</a:t>
              </a: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ter"/>
                  <a:ea typeface="+mj-ea"/>
                  <a:cs typeface="+mj-cs"/>
                </a:rPr>
                <a:t>076-698 67 34</a:t>
              </a:r>
              <a:br>
                <a:rPr kumimoji="0" lang="sv-SE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ter"/>
                  <a:ea typeface="+mj-ea"/>
                  <a:cs typeface="+mj-cs"/>
                </a:rPr>
              </a:br>
              <a:r>
                <a:rPr kumimoji="0" lang="sv-SE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ter"/>
                  <a:ea typeface="+mj-ea"/>
                  <a:cs typeface="+mj-cs"/>
                  <a:hlinkClick r:id="rId17"/>
                </a:rPr>
                <a:t>niklas.svensson@futur.se</a:t>
              </a:r>
              <a:endPara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j-ea"/>
                <a:cs typeface="+mj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j-ea"/>
                <a:cs typeface="+mj-cs"/>
              </a:endParaRPr>
            </a:p>
          </p:txBody>
        </p:sp>
        <p:sp>
          <p:nvSpPr>
            <p:cNvPr id="19" name="Title 1">
              <a:extLst>
                <a:ext uri="{FF2B5EF4-FFF2-40B4-BE49-F238E27FC236}">
                  <a16:creationId xmlns:a16="http://schemas.microsoft.com/office/drawing/2014/main" id="{B472D29F-D13C-3BAF-A3FE-F9644217F7C5}"/>
                </a:ext>
              </a:extLst>
            </p:cNvPr>
            <p:cNvSpPr txBox="1">
              <a:spLocks/>
            </p:cNvSpPr>
            <p:nvPr/>
          </p:nvSpPr>
          <p:spPr>
            <a:xfrm>
              <a:off x="6203910" y="3609997"/>
              <a:ext cx="1626196" cy="827341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000" b="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Inter"/>
                  <a:ea typeface="+mj-ea"/>
                  <a:cs typeface="+mj-cs"/>
                </a:rPr>
                <a:t>Anna Brandt</a:t>
              </a: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ter"/>
                  <a:ea typeface="+mj-ea"/>
                  <a:cs typeface="+mj-cs"/>
                </a:rPr>
                <a:t>Partnerkontakt</a:t>
              </a: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ter"/>
                  <a:ea typeface="+mj-ea"/>
                  <a:cs typeface="+mj-cs"/>
                </a:rPr>
                <a:t>073-620 28 76</a:t>
              </a:r>
              <a:br>
                <a:rPr kumimoji="0" lang="sv-SE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ter"/>
                  <a:ea typeface="+mj-ea"/>
                  <a:cs typeface="+mj-cs"/>
                </a:rPr>
              </a:br>
              <a:r>
                <a:rPr kumimoji="0" lang="sv-SE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ter"/>
                  <a:hlinkClick r:id="rId18"/>
                </a:rPr>
                <a:t>anna.brandt@futur</a:t>
              </a:r>
              <a:r>
                <a:rPr lang="sv-SE" sz="1000" dirty="0">
                  <a:solidFill>
                    <a:srgbClr val="000000"/>
                  </a:solidFill>
                  <a:latin typeface="Inter"/>
                  <a:hlinkClick r:id="rId18"/>
                </a:rPr>
                <a:t>.se</a:t>
              </a:r>
              <a:endParaRPr lang="sv-SE" sz="1000" dirty="0">
                <a:solidFill>
                  <a:srgbClr val="000000"/>
                </a:solidFill>
                <a:latin typeface="Inter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j-ea"/>
                <a:cs typeface="+mj-cs"/>
              </a:endParaRPr>
            </a:p>
          </p:txBody>
        </p:sp>
        <p:sp>
          <p:nvSpPr>
            <p:cNvPr id="20" name="Title 1">
              <a:extLst>
                <a:ext uri="{FF2B5EF4-FFF2-40B4-BE49-F238E27FC236}">
                  <a16:creationId xmlns:a16="http://schemas.microsoft.com/office/drawing/2014/main" id="{17465F60-C227-AF78-1C85-D85409471EFA}"/>
                </a:ext>
              </a:extLst>
            </p:cNvPr>
            <p:cNvSpPr txBox="1">
              <a:spLocks/>
            </p:cNvSpPr>
            <p:nvPr/>
          </p:nvSpPr>
          <p:spPr>
            <a:xfrm>
              <a:off x="9906001" y="3609997"/>
              <a:ext cx="1626196" cy="827341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000" b="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Inter"/>
                  <a:ea typeface="+mj-ea"/>
                  <a:cs typeface="+mj-cs"/>
                </a:rPr>
                <a:t>Kristina Lindholm</a:t>
              </a: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ter"/>
                  <a:ea typeface="+mj-ea"/>
                  <a:cs typeface="+mj-cs"/>
                </a:rPr>
                <a:t>Partnerkoordinator</a:t>
              </a: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ter"/>
                  <a:ea typeface="+mj-ea"/>
                  <a:cs typeface="+mj-cs"/>
                </a:rPr>
                <a:t>076-697 89 77</a:t>
              </a:r>
              <a:br>
                <a:rPr kumimoji="0" lang="sv-SE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ter"/>
                  <a:ea typeface="+mj-ea"/>
                  <a:cs typeface="+mj-cs"/>
                </a:rPr>
              </a:br>
              <a:r>
                <a:rPr kumimoji="0" lang="sv-SE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ter"/>
                  <a:ea typeface="+mj-ea"/>
                  <a:cs typeface="+mj-cs"/>
                  <a:hlinkClick r:id="rId19"/>
                </a:rPr>
                <a:t>kristina.lindholm@futur.se</a:t>
              </a:r>
              <a:endPara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j-ea"/>
                <a:cs typeface="+mj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j-ea"/>
                <a:cs typeface="+mj-cs"/>
              </a:endParaRPr>
            </a:p>
          </p:txBody>
        </p:sp>
        <p:pic>
          <p:nvPicPr>
            <p:cNvPr id="14" name="Bildobjekt 13" descr="En bild som visar person, Människoansikte, klädsel, person&#10;&#10;Automatiskt genererad beskrivning">
              <a:extLst>
                <a:ext uri="{FF2B5EF4-FFF2-40B4-BE49-F238E27FC236}">
                  <a16:creationId xmlns:a16="http://schemas.microsoft.com/office/drawing/2014/main" id="{9858C404-827B-BF2B-5BEA-9C0C62190D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9803" y="1825928"/>
              <a:ext cx="1626197" cy="1626197"/>
            </a:xfrm>
            <a:prstGeom prst="roundRect">
              <a:avLst>
                <a:gd name="adj" fmla="val 11515"/>
              </a:avLst>
            </a:prstGeom>
          </p:spPr>
        </p:pic>
        <p:pic>
          <p:nvPicPr>
            <p:cNvPr id="22" name="Bildobjekt 21" descr="En bild som visar Människoansikte, person, klädsel, leende&#10;&#10;Automatiskt genererad beskrivning">
              <a:extLst>
                <a:ext uri="{FF2B5EF4-FFF2-40B4-BE49-F238E27FC236}">
                  <a16:creationId xmlns:a16="http://schemas.microsoft.com/office/drawing/2014/main" id="{D9D46D94-FDBF-41C8-C5C5-E30C37FB4A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58283" y="1825928"/>
              <a:ext cx="1626197" cy="1626197"/>
            </a:xfrm>
            <a:prstGeom prst="roundRect">
              <a:avLst>
                <a:gd name="adj" fmla="val 11301"/>
              </a:avLst>
            </a:prstGeom>
          </p:spPr>
        </p:pic>
        <p:pic>
          <p:nvPicPr>
            <p:cNvPr id="24" name="Bildobjekt 23" descr="En bild som visar Människoansikte, klädsel, person, leende&#10;&#10;Automatiskt genererad beskrivning">
              <a:extLst>
                <a:ext uri="{FF2B5EF4-FFF2-40B4-BE49-F238E27FC236}">
                  <a16:creationId xmlns:a16="http://schemas.microsoft.com/office/drawing/2014/main" id="{53E3E296-433B-A957-D6F2-2C9DF399C1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07523" y="1825929"/>
              <a:ext cx="1626196" cy="1626196"/>
            </a:xfrm>
            <a:prstGeom prst="roundRect">
              <a:avLst>
                <a:gd name="adj" fmla="val 11086"/>
              </a:avLst>
            </a:prstGeom>
          </p:spPr>
        </p:pic>
        <p:pic>
          <p:nvPicPr>
            <p:cNvPr id="26" name="Bildobjekt 25" descr="En bild som visar Människoansikte, person, leende, klädsel&#10;&#10;Automatiskt genererad beskrivning">
              <a:extLst>
                <a:ext uri="{FF2B5EF4-FFF2-40B4-BE49-F238E27FC236}">
                  <a16:creationId xmlns:a16="http://schemas.microsoft.com/office/drawing/2014/main" id="{03044EFE-2017-7FF3-88A6-F5F2BEE94B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09043" y="1825927"/>
              <a:ext cx="1626197" cy="1626197"/>
            </a:xfrm>
            <a:prstGeom prst="roundRect">
              <a:avLst>
                <a:gd name="adj" fmla="val 11945"/>
              </a:avLst>
            </a:prstGeom>
          </p:spPr>
        </p:pic>
        <p:sp>
          <p:nvSpPr>
            <p:cNvPr id="9" name="Title 1">
              <a:extLst>
                <a:ext uri="{FF2B5EF4-FFF2-40B4-BE49-F238E27FC236}">
                  <a16:creationId xmlns:a16="http://schemas.microsoft.com/office/drawing/2014/main" id="{94FF86BA-8F8C-7125-8AF4-609D299BDDAE}"/>
                </a:ext>
              </a:extLst>
            </p:cNvPr>
            <p:cNvSpPr txBox="1">
              <a:spLocks/>
            </p:cNvSpPr>
            <p:nvPr/>
          </p:nvSpPr>
          <p:spPr>
            <a:xfrm>
              <a:off x="8037649" y="3609997"/>
              <a:ext cx="1626196" cy="827341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000" b="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Inter"/>
                  <a:ea typeface="+mj-ea"/>
                  <a:cs typeface="+mj-cs"/>
                </a:rPr>
                <a:t>Mats Johansson</a:t>
              </a: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sv-SE" sz="1200" dirty="0">
                  <a:solidFill>
                    <a:srgbClr val="000000"/>
                  </a:solidFill>
                  <a:latin typeface="Inter"/>
                </a:rPr>
                <a:t>Partnerkontakt</a:t>
              </a: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ter"/>
                  <a:ea typeface="+mj-ea"/>
                  <a:cs typeface="+mj-cs"/>
                </a:rPr>
                <a:t>070-887 61 03</a:t>
              </a:r>
              <a:br>
                <a:rPr kumimoji="0" lang="sv-SE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ter"/>
                  <a:ea typeface="+mj-ea"/>
                  <a:cs typeface="+mj-cs"/>
                </a:rPr>
              </a:br>
              <a:r>
                <a:rPr kumimoji="0" lang="sv-SE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ter"/>
                  <a:hlinkClick r:id="rId24"/>
                </a:rPr>
                <a:t>mats.johansson</a:t>
              </a:r>
              <a:r>
                <a:rPr lang="sv-SE" sz="1000" dirty="0">
                  <a:solidFill>
                    <a:srgbClr val="000000"/>
                  </a:solidFill>
                  <a:latin typeface="Inter"/>
                  <a:hlinkClick r:id="rId24"/>
                </a:rPr>
                <a:t>@futur.se</a:t>
              </a:r>
              <a:endParaRPr lang="sv-SE" sz="1000" dirty="0">
                <a:solidFill>
                  <a:srgbClr val="000000"/>
                </a:solidFill>
                <a:latin typeface="Inter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j-ea"/>
                <a:cs typeface="+mj-cs"/>
              </a:endParaRPr>
            </a:p>
          </p:txBody>
        </p:sp>
        <p:pic>
          <p:nvPicPr>
            <p:cNvPr id="11" name="Bildobjekt 10">
              <a:extLst>
                <a:ext uri="{FF2B5EF4-FFF2-40B4-BE49-F238E27FC236}">
                  <a16:creationId xmlns:a16="http://schemas.microsoft.com/office/drawing/2014/main" id="{D6B6BBE2-B0C4-17A0-F0AF-74703FE858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906001" y="1825927"/>
              <a:ext cx="1626196" cy="1626196"/>
            </a:xfrm>
            <a:prstGeom prst="roundRect">
              <a:avLst>
                <a:gd name="adj" fmla="val 11086"/>
              </a:avLst>
            </a:prstGeom>
          </p:spPr>
        </p:pic>
        <p:pic>
          <p:nvPicPr>
            <p:cNvPr id="23" name="Bildobjekt 22">
              <a:extLst>
                <a:ext uri="{FF2B5EF4-FFF2-40B4-BE49-F238E27FC236}">
                  <a16:creationId xmlns:a16="http://schemas.microsoft.com/office/drawing/2014/main" id="{CCD8188A-302E-C2D1-1AE3-5896FBFA93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047982" y="1825927"/>
              <a:ext cx="1626196" cy="1626196"/>
            </a:xfrm>
            <a:prstGeom prst="roundRect">
              <a:avLst>
                <a:gd name="adj" fmla="val 11086"/>
              </a:avLst>
            </a:prstGeom>
          </p:spPr>
        </p:pic>
      </p:grpSp>
    </p:spTree>
    <p:extLst>
      <p:ext uri="{BB962C8B-B14F-4D97-AF65-F5344CB8AC3E}">
        <p14:creationId xmlns:p14="http://schemas.microsoft.com/office/powerpoint/2010/main" val="6949089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462F9A6-F8B0-4817-D24B-45877B0A09F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996738" y="6629400"/>
            <a:ext cx="195262" cy="142875"/>
          </a:xfrm>
        </p:spPr>
        <p:txBody>
          <a:bodyPr/>
          <a:lstStyle/>
          <a:p>
            <a:fld id="{F21AD1EF-0862-4970-85B2-DC445227086F}" type="slidenum">
              <a:rPr lang="sv-SE" smtClean="0"/>
              <a:pPr/>
              <a:t>12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19270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9839D5F-B2D2-11F7-E8C1-2C5D6DDE5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Snabba fakta om Futur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3A47742-FD50-8F9A-BB16-7698803DC69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1AD1EF-0862-4970-85B2-DC445227086F}" type="slidenum">
              <a:rPr kumimoji="0" lang="sv-SE" sz="5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sv-SE" sz="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</p:txBody>
      </p:sp>
      <p:sp>
        <p:nvSpPr>
          <p:cNvPr id="12" name="Platshållare för innehåll 11">
            <a:extLst>
              <a:ext uri="{FF2B5EF4-FFF2-40B4-BE49-F238E27FC236}">
                <a16:creationId xmlns:a16="http://schemas.microsoft.com/office/drawing/2014/main" id="{618FC7DF-8F1D-5C51-F412-E1218F2A215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58813" y="1779396"/>
            <a:ext cx="3492000" cy="2134800"/>
          </a:xfrm>
        </p:spPr>
        <p:txBody>
          <a:bodyPr/>
          <a:lstStyle/>
          <a:p>
            <a:pPr marL="0" indent="0" algn="ctr">
              <a:buNone/>
            </a:pPr>
            <a:r>
              <a:rPr lang="sv-SE" sz="6000" dirty="0">
                <a:solidFill>
                  <a:schemeClr val="accent2"/>
                </a:solidFill>
                <a:latin typeface="Inter Light" panose="02000503000000020004" pitchFamily="2" charset="0"/>
                <a:ea typeface="Inter Light" panose="02000503000000020004" pitchFamily="2" charset="0"/>
              </a:rPr>
              <a:t>1999</a:t>
            </a:r>
            <a:br>
              <a:rPr lang="sv-SE" dirty="0"/>
            </a:br>
            <a:r>
              <a:rPr lang="sv-SE" sz="1400" dirty="0"/>
              <a:t>Året vi grundades som Danica Pension Idag är vi </a:t>
            </a:r>
            <a:r>
              <a:rPr lang="sv-SE" sz="1400" dirty="0">
                <a:effectLst/>
              </a:rPr>
              <a:t>ca 100 anställda</a:t>
            </a:r>
            <a:endParaRPr lang="sv-SE" sz="1400" dirty="0"/>
          </a:p>
        </p:txBody>
      </p:sp>
      <p:sp>
        <p:nvSpPr>
          <p:cNvPr id="14" name="Platshållare för innehåll 13">
            <a:extLst>
              <a:ext uri="{FF2B5EF4-FFF2-40B4-BE49-F238E27FC236}">
                <a16:creationId xmlns:a16="http://schemas.microsoft.com/office/drawing/2014/main" id="{3BBCD3F2-ABD6-CA03-09CB-E586F3D6F2CD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349840" y="1779925"/>
            <a:ext cx="3492000" cy="2134800"/>
          </a:xfrm>
        </p:spPr>
        <p:txBody>
          <a:bodyPr/>
          <a:lstStyle/>
          <a:p>
            <a:pPr marL="0" indent="0" algn="ctr">
              <a:buNone/>
            </a:pPr>
            <a:r>
              <a:rPr lang="sv-SE" sz="6000" dirty="0">
                <a:solidFill>
                  <a:schemeClr val="accent2"/>
                </a:solidFill>
                <a:latin typeface="Inter Light" panose="02000503000000020004" pitchFamily="2" charset="0"/>
                <a:ea typeface="Inter Light" panose="02000503000000020004" pitchFamily="2" charset="0"/>
              </a:rPr>
              <a:t>2019</a:t>
            </a:r>
            <a:br>
              <a:rPr lang="sv-SE" dirty="0">
                <a:solidFill>
                  <a:schemeClr val="accent2"/>
                </a:solidFill>
              </a:rPr>
            </a:br>
            <a:r>
              <a:rPr lang="sv-SE" sz="1400" dirty="0"/>
              <a:t>Fick vi n</a:t>
            </a:r>
            <a:r>
              <a:rPr lang="sv-SE" sz="1400" dirty="0">
                <a:effectLst/>
              </a:rPr>
              <a:t>ya långsiktiga och </a:t>
            </a:r>
            <a:r>
              <a:rPr lang="sv-SE" sz="1400" dirty="0"/>
              <a:t>kapitalstarka </a:t>
            </a:r>
            <a:r>
              <a:rPr lang="sv-SE" sz="1400" dirty="0">
                <a:effectLst/>
              </a:rPr>
              <a:t>ägare i </a:t>
            </a:r>
            <a:r>
              <a:rPr lang="sv-SE" sz="1400" dirty="0" err="1">
                <a:effectLst/>
              </a:rPr>
              <a:t>Acathia</a:t>
            </a:r>
            <a:r>
              <a:rPr lang="sv-SE" sz="1400" dirty="0">
                <a:effectLst/>
              </a:rPr>
              <a:t> och Polaris</a:t>
            </a:r>
            <a:endParaRPr lang="sv-SE" dirty="0"/>
          </a:p>
        </p:txBody>
      </p:sp>
      <p:sp>
        <p:nvSpPr>
          <p:cNvPr id="16" name="Platshållare för innehåll 15">
            <a:extLst>
              <a:ext uri="{FF2B5EF4-FFF2-40B4-BE49-F238E27FC236}">
                <a16:creationId xmlns:a16="http://schemas.microsoft.com/office/drawing/2014/main" id="{D2540568-2BBF-E996-B8E2-3D97E28D1272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040867" y="1779925"/>
            <a:ext cx="3492000" cy="2134800"/>
          </a:xfrm>
        </p:spPr>
        <p:txBody>
          <a:bodyPr/>
          <a:lstStyle/>
          <a:p>
            <a:pPr marL="0" indent="0" algn="ctr">
              <a:buNone/>
            </a:pPr>
            <a:r>
              <a:rPr lang="sv-SE" sz="6000" dirty="0">
                <a:solidFill>
                  <a:schemeClr val="accent2"/>
                </a:solidFill>
                <a:latin typeface="Inter Light" panose="02000503000000020004" pitchFamily="2" charset="0"/>
                <a:ea typeface="Inter Light" panose="02000503000000020004" pitchFamily="2" charset="0"/>
              </a:rPr>
              <a:t>40+</a:t>
            </a:r>
            <a:br>
              <a:rPr lang="sv-SE" dirty="0"/>
            </a:br>
            <a:r>
              <a:rPr lang="sv-SE" sz="1400" dirty="0"/>
              <a:t>Idag har vi fler än 40 partners som vi samarbetar med</a:t>
            </a:r>
          </a:p>
        </p:txBody>
      </p:sp>
      <p:sp>
        <p:nvSpPr>
          <p:cNvPr id="18" name="Platshållare för innehåll 17">
            <a:extLst>
              <a:ext uri="{FF2B5EF4-FFF2-40B4-BE49-F238E27FC236}">
                <a16:creationId xmlns:a16="http://schemas.microsoft.com/office/drawing/2014/main" id="{4FC20B57-20AC-EDB1-60BD-03CC3A8E3322}"/>
              </a:ext>
            </a:extLst>
          </p:cNvPr>
          <p:cNvSpPr>
            <a:spLocks noGrp="1"/>
          </p:cNvSpPr>
          <p:nvPr>
            <p:ph sz="quarter" idx="27"/>
          </p:nvPr>
        </p:nvSpPr>
        <p:spPr>
          <a:xfrm>
            <a:off x="8040865" y="5224103"/>
            <a:ext cx="3491359" cy="815190"/>
          </a:xfrm>
        </p:spPr>
        <p:txBody>
          <a:bodyPr/>
          <a:lstStyle/>
          <a:p>
            <a:pPr marL="0" indent="0" algn="ctr">
              <a:buNone/>
            </a:pPr>
            <a:r>
              <a:rPr lang="sv-SE" sz="1400" dirty="0">
                <a:effectLst/>
              </a:rPr>
              <a:t>Futur + Rådgivare = Sant</a:t>
            </a:r>
            <a:br>
              <a:rPr lang="sv-SE" sz="1400" dirty="0">
                <a:effectLst/>
              </a:rPr>
            </a:br>
            <a:r>
              <a:rPr lang="sv-SE" sz="1400" dirty="0">
                <a:effectLst/>
              </a:rPr>
              <a:t>Samma strategi sedan start</a:t>
            </a:r>
            <a:endParaRPr lang="sv-SE" sz="1400" dirty="0"/>
          </a:p>
        </p:txBody>
      </p:sp>
      <p:sp>
        <p:nvSpPr>
          <p:cNvPr id="20" name="Platshållare för innehåll 19">
            <a:extLst>
              <a:ext uri="{FF2B5EF4-FFF2-40B4-BE49-F238E27FC236}">
                <a16:creationId xmlns:a16="http://schemas.microsoft.com/office/drawing/2014/main" id="{B47B926B-222B-10EB-DB51-445A19F484A7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349839" y="5224103"/>
            <a:ext cx="3491359" cy="815190"/>
          </a:xfrm>
        </p:spPr>
        <p:txBody>
          <a:bodyPr/>
          <a:lstStyle/>
          <a:p>
            <a:pPr marL="0" indent="0" algn="ctr">
              <a:buNone/>
            </a:pPr>
            <a:r>
              <a:rPr lang="sv-SE" sz="1400" dirty="0">
                <a:effectLst/>
              </a:rPr>
              <a:t>Vi vill ge fler människor en rikare och tryggare framtid</a:t>
            </a:r>
            <a:endParaRPr lang="sv-SE" sz="1400" dirty="0"/>
          </a:p>
        </p:txBody>
      </p:sp>
      <p:sp>
        <p:nvSpPr>
          <p:cNvPr id="22" name="Platshållare för innehåll 21">
            <a:extLst>
              <a:ext uri="{FF2B5EF4-FFF2-40B4-BE49-F238E27FC236}">
                <a16:creationId xmlns:a16="http://schemas.microsoft.com/office/drawing/2014/main" id="{41EEB3DA-7F5E-F085-F5E1-169AF72B1161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658813" y="5224104"/>
            <a:ext cx="3491359" cy="815190"/>
          </a:xfrm>
        </p:spPr>
        <p:txBody>
          <a:bodyPr/>
          <a:lstStyle/>
          <a:p>
            <a:pPr marL="0" indent="0" algn="ctr">
              <a:buNone/>
            </a:pPr>
            <a:r>
              <a:rPr lang="sv-SE" sz="1400" dirty="0">
                <a:effectLst/>
              </a:rPr>
              <a:t>Vi erbjuder en intelligent plattform för sparande &amp; pension</a:t>
            </a:r>
            <a:endParaRPr lang="sv-SE" sz="1400" dirty="0"/>
          </a:p>
        </p:txBody>
      </p:sp>
      <p:grpSp>
        <p:nvGrpSpPr>
          <p:cNvPr id="32" name="Grupp 31">
            <a:extLst>
              <a:ext uri="{FF2B5EF4-FFF2-40B4-BE49-F238E27FC236}">
                <a16:creationId xmlns:a16="http://schemas.microsoft.com/office/drawing/2014/main" id="{F88B5520-C42E-9F5A-386A-EF51550EFE6E}"/>
              </a:ext>
            </a:extLst>
          </p:cNvPr>
          <p:cNvGrpSpPr/>
          <p:nvPr/>
        </p:nvGrpSpPr>
        <p:grpSpPr>
          <a:xfrm>
            <a:off x="1864615" y="3991184"/>
            <a:ext cx="1079754" cy="1080000"/>
            <a:chOff x="660543" y="3727063"/>
            <a:chExt cx="1079754" cy="1080000"/>
          </a:xfrm>
        </p:grpSpPr>
        <p:sp>
          <p:nvSpPr>
            <p:cNvPr id="27" name="Rektangel: rundade hörn 26">
              <a:extLst>
                <a:ext uri="{FF2B5EF4-FFF2-40B4-BE49-F238E27FC236}">
                  <a16:creationId xmlns:a16="http://schemas.microsoft.com/office/drawing/2014/main" id="{3812C593-3436-6425-B193-841DEE3B42F7}"/>
                </a:ext>
              </a:extLst>
            </p:cNvPr>
            <p:cNvSpPr/>
            <p:nvPr/>
          </p:nvSpPr>
          <p:spPr>
            <a:xfrm>
              <a:off x="660543" y="3727063"/>
              <a:ext cx="1079754" cy="1080000"/>
            </a:xfrm>
            <a:prstGeom prst="roundRect">
              <a:avLst/>
            </a:prstGeom>
            <a:gradFill>
              <a:gsLst>
                <a:gs pos="0">
                  <a:schemeClr val="accent3"/>
                </a:gs>
                <a:gs pos="100000">
                  <a:schemeClr val="accent1"/>
                </a:gs>
              </a:gsLst>
              <a:lin ang="189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"/>
                <a:ea typeface="+mn-ea"/>
                <a:cs typeface="+mn-cs"/>
              </a:endParaRPr>
            </a:p>
          </p:txBody>
        </p:sp>
        <p:pic>
          <p:nvPicPr>
            <p:cNvPr id="31" name="xyxIcon">
              <a:extLst>
                <a:ext uri="{FF2B5EF4-FFF2-40B4-BE49-F238E27FC236}">
                  <a16:creationId xmlns:a16="http://schemas.microsoft.com/office/drawing/2014/main" id="{47F67D4A-61C3-36D3-6D14-E496094512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65327" y="4046628"/>
              <a:ext cx="466725" cy="457200"/>
            </a:xfrm>
            <a:prstGeom prst="rect">
              <a:avLst/>
            </a:prstGeom>
          </p:spPr>
        </p:pic>
      </p:grpSp>
      <p:grpSp>
        <p:nvGrpSpPr>
          <p:cNvPr id="35" name="Grupp 34">
            <a:extLst>
              <a:ext uri="{FF2B5EF4-FFF2-40B4-BE49-F238E27FC236}">
                <a16:creationId xmlns:a16="http://schemas.microsoft.com/office/drawing/2014/main" id="{E822E2BD-1B42-443A-C85F-3D1B83245DAD}"/>
              </a:ext>
            </a:extLst>
          </p:cNvPr>
          <p:cNvGrpSpPr/>
          <p:nvPr/>
        </p:nvGrpSpPr>
        <p:grpSpPr>
          <a:xfrm>
            <a:off x="5555641" y="3980285"/>
            <a:ext cx="1079754" cy="1080000"/>
            <a:chOff x="4349839" y="3727063"/>
            <a:chExt cx="1079754" cy="1080000"/>
          </a:xfrm>
        </p:grpSpPr>
        <p:sp>
          <p:nvSpPr>
            <p:cNvPr id="28" name="Rektangel: rundade hörn 27">
              <a:extLst>
                <a:ext uri="{FF2B5EF4-FFF2-40B4-BE49-F238E27FC236}">
                  <a16:creationId xmlns:a16="http://schemas.microsoft.com/office/drawing/2014/main" id="{90541B9A-6FCC-EAF6-5C50-5C708CADB54A}"/>
                </a:ext>
              </a:extLst>
            </p:cNvPr>
            <p:cNvSpPr/>
            <p:nvPr/>
          </p:nvSpPr>
          <p:spPr>
            <a:xfrm>
              <a:off x="4349839" y="3727063"/>
              <a:ext cx="1079754" cy="1080000"/>
            </a:xfrm>
            <a:prstGeom prst="roundRect">
              <a:avLst/>
            </a:prstGeom>
            <a:gradFill>
              <a:gsLst>
                <a:gs pos="0">
                  <a:schemeClr val="accent3"/>
                </a:gs>
                <a:gs pos="100000">
                  <a:schemeClr val="accent1"/>
                </a:gs>
              </a:gsLst>
              <a:lin ang="189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"/>
                <a:ea typeface="+mn-ea"/>
                <a:cs typeface="+mn-cs"/>
              </a:endParaRPr>
            </a:p>
          </p:txBody>
        </p:sp>
        <p:pic>
          <p:nvPicPr>
            <p:cNvPr id="34" name="xyxIcon">
              <a:extLst>
                <a:ext uri="{FF2B5EF4-FFF2-40B4-BE49-F238E27FC236}">
                  <a16:creationId xmlns:a16="http://schemas.microsoft.com/office/drawing/2014/main" id="{64E20DD6-29F5-B8B4-83D4-615139A2F16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656354" y="4038463"/>
              <a:ext cx="466725" cy="457200"/>
            </a:xfrm>
            <a:prstGeom prst="rect">
              <a:avLst/>
            </a:prstGeom>
          </p:spPr>
        </p:pic>
      </p:grpSp>
      <p:grpSp>
        <p:nvGrpSpPr>
          <p:cNvPr id="39" name="Grupp 38">
            <a:extLst>
              <a:ext uri="{FF2B5EF4-FFF2-40B4-BE49-F238E27FC236}">
                <a16:creationId xmlns:a16="http://schemas.microsoft.com/office/drawing/2014/main" id="{AC66EEA3-32E3-CAD9-0E1E-0EEFF4F3F400}"/>
              </a:ext>
            </a:extLst>
          </p:cNvPr>
          <p:cNvGrpSpPr/>
          <p:nvPr/>
        </p:nvGrpSpPr>
        <p:grpSpPr>
          <a:xfrm>
            <a:off x="9246667" y="3980285"/>
            <a:ext cx="1079754" cy="1080000"/>
            <a:chOff x="8040865" y="3914196"/>
            <a:chExt cx="1079754" cy="1080000"/>
          </a:xfrm>
        </p:grpSpPr>
        <p:sp>
          <p:nvSpPr>
            <p:cNvPr id="29" name="Rektangel: rundade hörn 28">
              <a:extLst>
                <a:ext uri="{FF2B5EF4-FFF2-40B4-BE49-F238E27FC236}">
                  <a16:creationId xmlns:a16="http://schemas.microsoft.com/office/drawing/2014/main" id="{2D4B5A0A-9EA0-C680-1B0B-540919D6ABEA}"/>
                </a:ext>
              </a:extLst>
            </p:cNvPr>
            <p:cNvSpPr/>
            <p:nvPr/>
          </p:nvSpPr>
          <p:spPr>
            <a:xfrm>
              <a:off x="8040865" y="3914196"/>
              <a:ext cx="1079754" cy="1080000"/>
            </a:xfrm>
            <a:prstGeom prst="roundRect">
              <a:avLst/>
            </a:prstGeom>
            <a:gradFill>
              <a:gsLst>
                <a:gs pos="0">
                  <a:schemeClr val="accent3"/>
                </a:gs>
                <a:gs pos="100000">
                  <a:schemeClr val="accent1"/>
                </a:gs>
              </a:gsLst>
              <a:lin ang="189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"/>
                <a:ea typeface="+mn-ea"/>
                <a:cs typeface="+mn-cs"/>
              </a:endParaRPr>
            </a:p>
          </p:txBody>
        </p:sp>
        <p:pic>
          <p:nvPicPr>
            <p:cNvPr id="37" name="xyxIcon">
              <a:extLst>
                <a:ext uri="{FF2B5EF4-FFF2-40B4-BE49-F238E27FC236}">
                  <a16:creationId xmlns:a16="http://schemas.microsoft.com/office/drawing/2014/main" id="{4C91BCAB-54AD-4116-8E4D-220BD941866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347380" y="4220834"/>
              <a:ext cx="466725" cy="4667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09817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5033A4B-2103-F3B2-3794-05A0BA8E1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Våra erbjudanden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7238F30-E080-AAAC-54FF-4BA0BD7B1DF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1AD1EF-0862-4970-85B2-DC445227086F}" type="slidenum">
              <a:rPr kumimoji="0" lang="sv-SE" sz="5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sv-SE" sz="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3538C1A4-8510-AB18-C554-B9C350632CB1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659802" y="3925372"/>
            <a:ext cx="5308805" cy="2133069"/>
          </a:xfrm>
        </p:spPr>
        <p:txBody>
          <a:bodyPr/>
          <a:lstStyle/>
          <a:p>
            <a:pPr marL="0" indent="0">
              <a:spcBef>
                <a:spcPts val="400"/>
              </a:spcBef>
              <a:buNone/>
            </a:pPr>
            <a:r>
              <a:rPr lang="sv-SE" sz="1800" dirty="0">
                <a:latin typeface="+mj-lt"/>
              </a:rPr>
              <a:t>Fondförsäkring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sv-SE" sz="1400" dirty="0"/>
              <a:t>Oberoende och noga utvalt </a:t>
            </a:r>
            <a:r>
              <a:rPr lang="sv-SE" sz="1400" dirty="0">
                <a:latin typeface="+mn-lt"/>
              </a:rPr>
              <a:t>f</a:t>
            </a:r>
            <a:r>
              <a:rPr lang="sv-SE" sz="1400" dirty="0"/>
              <a:t>ondutbud</a:t>
            </a:r>
            <a:br>
              <a:rPr lang="sv-SE" sz="1400" dirty="0"/>
            </a:br>
            <a:r>
              <a:rPr lang="sv-SE" sz="1400" dirty="0"/>
              <a:t>Hög andel hållbara fonder</a:t>
            </a:r>
            <a:br>
              <a:rPr lang="sv-SE" sz="1400" dirty="0"/>
            </a:br>
            <a:r>
              <a:rPr lang="sv-SE" sz="1400" dirty="0"/>
              <a:t>99 % av spararnas kapital i hållbara fonder</a:t>
            </a:r>
            <a:br>
              <a:rPr lang="sv-SE" sz="1400" dirty="0"/>
            </a:br>
            <a:r>
              <a:rPr lang="sv-SE" sz="1400" dirty="0"/>
              <a:t>Flexibel utbetalning</a:t>
            </a:r>
            <a:br>
              <a:rPr lang="sv-SE" sz="1400" dirty="0"/>
            </a:br>
            <a:r>
              <a:rPr lang="sv-SE" sz="1400" dirty="0"/>
              <a:t>Anpassade erbjudanden till partners</a:t>
            </a:r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12" name="Platshållare för innehåll 11">
            <a:extLst>
              <a:ext uri="{FF2B5EF4-FFF2-40B4-BE49-F238E27FC236}">
                <a16:creationId xmlns:a16="http://schemas.microsoft.com/office/drawing/2014/main" id="{3A4DA00F-72AE-86EC-0D9F-839344B00757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6223393" y="3925373"/>
            <a:ext cx="5345754" cy="2133069"/>
          </a:xfrm>
        </p:spPr>
        <p:txBody>
          <a:bodyPr/>
          <a:lstStyle/>
          <a:p>
            <a:pPr marL="0" indent="0">
              <a:spcBef>
                <a:spcPts val="400"/>
              </a:spcBef>
              <a:buNone/>
            </a:pPr>
            <a:r>
              <a:rPr lang="sv-SE" sz="1800" dirty="0">
                <a:latin typeface="+mj-lt"/>
              </a:rPr>
              <a:t>Depåförsäkring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sv-SE" sz="1400" dirty="0"/>
              <a:t>Tjänstepension i depåförsäkring</a:t>
            </a:r>
            <a:br>
              <a:rPr lang="sv-SE" sz="1400" dirty="0"/>
            </a:br>
            <a:r>
              <a:rPr lang="sv-SE" sz="1400" dirty="0"/>
              <a:t>Multipla depåer (kommer snart)</a:t>
            </a:r>
            <a:br>
              <a:rPr lang="sv-SE" sz="1400" dirty="0"/>
            </a:br>
            <a:r>
              <a:rPr lang="sv-SE" sz="1400" dirty="0"/>
              <a:t>Onoterade innehav</a:t>
            </a:r>
            <a:br>
              <a:rPr lang="sv-SE" sz="1400" dirty="0"/>
            </a:br>
            <a:r>
              <a:rPr lang="sv-SE" sz="1400" dirty="0"/>
              <a:t>Anpassade erbjudanden till partners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11" name="Bildobjekt 10" descr="En bild som visar person, Människoansikte, klädsel, leende&#10;&#10;Automatiskt genererad beskrivning">
            <a:extLst>
              <a:ext uri="{FF2B5EF4-FFF2-40B4-BE49-F238E27FC236}">
                <a16:creationId xmlns:a16="http://schemas.microsoft.com/office/drawing/2014/main" id="{128BCEB0-0DCE-3862-9DDF-84815B01AA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804" y="1650174"/>
            <a:ext cx="3832380" cy="2153718"/>
          </a:xfrm>
          <a:prstGeom prst="roundRect">
            <a:avLst>
              <a:gd name="adj" fmla="val 8373"/>
            </a:avLst>
          </a:prstGeom>
        </p:spPr>
      </p:pic>
      <p:pic>
        <p:nvPicPr>
          <p:cNvPr id="14" name="Bildobjekt 13" descr="En bild som visar Människoansikte, klädsel, person, leende&#10;&#10;Automatiskt genererad beskrivning">
            <a:extLst>
              <a:ext uri="{FF2B5EF4-FFF2-40B4-BE49-F238E27FC236}">
                <a16:creationId xmlns:a16="http://schemas.microsoft.com/office/drawing/2014/main" id="{F82DD3CB-64A4-CFD6-BD9A-3B0B8B5813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3393" y="1650174"/>
            <a:ext cx="3832381" cy="2153718"/>
          </a:xfrm>
          <a:prstGeom prst="roundRect">
            <a:avLst>
              <a:gd name="adj" fmla="val 8176"/>
            </a:avLst>
          </a:prstGeom>
        </p:spPr>
      </p:pic>
      <p:sp>
        <p:nvSpPr>
          <p:cNvPr id="19" name="Platshållare för innehåll 7">
            <a:extLst>
              <a:ext uri="{FF2B5EF4-FFF2-40B4-BE49-F238E27FC236}">
                <a16:creationId xmlns:a16="http://schemas.microsoft.com/office/drawing/2014/main" id="{FCBBCFF4-B119-F68C-AFDE-68AF98BB4BB2}"/>
              </a:ext>
            </a:extLst>
          </p:cNvPr>
          <p:cNvSpPr txBox="1">
            <a:spLocks/>
          </p:cNvSpPr>
          <p:nvPr/>
        </p:nvSpPr>
        <p:spPr>
          <a:xfrm>
            <a:off x="6223393" y="3904724"/>
            <a:ext cx="5345754" cy="213306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95263" indent="-195263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539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415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9138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38" indent="-1778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4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sv-SE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8312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8B378B6A-5524-4AFB-CBF2-956D5C58047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8" imgH="347" progId="TCLayout.ActiveDocument.1">
                  <p:embed/>
                </p:oleObj>
              </mc:Choice>
              <mc:Fallback>
                <p:oleObj name="think-cell Slide" r:id="rId8" imgW="348" imgH="347" progId="TCLayout.ActiveDocument.1">
                  <p:embed/>
                  <p:pic>
                    <p:nvPicPr>
                      <p:cNvPr id="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B378B6A-5524-4AFB-CBF2-956D5C58047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Picture 14">
            <a:extLst>
              <a:ext uri="{FF2B5EF4-FFF2-40B4-BE49-F238E27FC236}">
                <a16:creationId xmlns:a16="http://schemas.microsoft.com/office/drawing/2014/main" id="{CDDFC8F3-16E4-EB40-518D-A290B376C27F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523" y="532097"/>
            <a:ext cx="5338388" cy="5338388"/>
          </a:xfrm>
          <a:prstGeom prst="roundRect">
            <a:avLst>
              <a:gd name="adj" fmla="val 3253"/>
            </a:avLst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F5ADCC7-6963-B525-B934-95820C644F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1AD1EF-0862-4970-85B2-DC445227086F}" type="slidenum">
              <a:rPr kumimoji="0" lang="sv-SE" sz="5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sv-SE" sz="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</p:txBody>
      </p:sp>
      <p:pic>
        <p:nvPicPr>
          <p:cNvPr id="34" name="Bildobjekt 9" descr="En bild som visar skärmbild, design&#10;&#10;Automatiskt genererad beskrivning">
            <a:extLst>
              <a:ext uri="{FF2B5EF4-FFF2-40B4-BE49-F238E27FC236}">
                <a16:creationId xmlns:a16="http://schemas.microsoft.com/office/drawing/2014/main" id="{3B22B110-B2D3-D78C-89C7-26A79180565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47258" y="2173996"/>
            <a:ext cx="1586920" cy="2054592"/>
          </a:xfrm>
          <a:prstGeom prst="roundRect">
            <a:avLst/>
          </a:prstGeom>
        </p:spPr>
      </p:pic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354D771-731C-D914-BDC7-99C0E140682E}"/>
              </a:ext>
            </a:extLst>
          </p:cNvPr>
          <p:cNvGraphicFramePr/>
          <p:nvPr>
            <p:custDataLst>
              <p:tags r:id="rId2"/>
            </p:custDataLst>
          </p:nvPr>
        </p:nvGraphicFramePr>
        <p:xfrm>
          <a:off x="9259888" y="1631950"/>
          <a:ext cx="2012950" cy="393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44" name="Platshållare för text 2">
            <a:extLst>
              <a:ext uri="{FF2B5EF4-FFF2-40B4-BE49-F238E27FC236}">
                <a16:creationId xmlns:a16="http://schemas.microsoft.com/office/drawing/2014/main" id="{AD57847A-4603-F679-79CE-078E35DD625A}"/>
              </a:ext>
            </a:extLst>
          </p:cNvPr>
          <p:cNvSpPr>
            <a:spLocks noGrp="1"/>
          </p:cNvSpPr>
          <p:nvPr>
            <p:custDataLst>
              <p:tags r:id="rId3"/>
            </p:custDataLst>
          </p:nvPr>
        </p:nvSpPr>
        <p:spPr bwMode="gray">
          <a:xfrm>
            <a:off x="10006013" y="1814513"/>
            <a:ext cx="517525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ctr">
            <a:noAutofit/>
          </a:bodyPr>
          <a:lstStyle>
            <a:lvl1pPr marL="195263" indent="-195263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539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415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9138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38" indent="-1778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  <a:t>Övriga</a:t>
            </a:r>
            <a:br>
              <a:rPr kumimoji="0" lang="sv-SE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</a:br>
            <a:r>
              <a:rPr kumimoji="0" lang="sv-SE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  <a:t>(16%)</a:t>
            </a:r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</p:txBody>
      </p:sp>
      <p:sp>
        <p:nvSpPr>
          <p:cNvPr id="32" name="Platshållare för text 2">
            <a:extLst>
              <a:ext uri="{FF2B5EF4-FFF2-40B4-BE49-F238E27FC236}">
                <a16:creationId xmlns:a16="http://schemas.microsoft.com/office/drawing/2014/main" id="{522B3746-BC0C-C84E-0142-D0EF197AE512}"/>
              </a:ext>
            </a:extLst>
          </p:cNvPr>
          <p:cNvSpPr>
            <a:spLocks noGrp="1"/>
          </p:cNvSpPr>
          <p:nvPr>
            <p:custDataLst>
              <p:tags r:id="rId4"/>
            </p:custDataLst>
          </p:nvPr>
        </p:nvSpPr>
        <p:spPr bwMode="gray">
          <a:xfrm>
            <a:off x="10036175" y="2379663"/>
            <a:ext cx="457200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txBody>
          <a:bodyPr vert="horz" wrap="none" lIns="22225" tIns="0" rIns="22225" bIns="0" rtlCol="0" anchor="ctr">
            <a:noAutofit/>
          </a:bodyPr>
          <a:lstStyle>
            <a:lvl1pPr marL="195263" indent="-195263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539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415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9138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38" indent="-1778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  <a:t>Ränta</a:t>
            </a:r>
            <a:br>
              <a:rPr kumimoji="0" lang="sv-SE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</a:br>
            <a:r>
              <a:rPr kumimoji="0" lang="sv-SE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  <a:t>(14%)</a:t>
            </a:r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</p:txBody>
      </p:sp>
      <p:sp>
        <p:nvSpPr>
          <p:cNvPr id="33" name="Platshållare för text 2">
            <a:extLst>
              <a:ext uri="{FF2B5EF4-FFF2-40B4-BE49-F238E27FC236}">
                <a16:creationId xmlns:a16="http://schemas.microsoft.com/office/drawing/2014/main" id="{5E095661-E998-449C-DEBB-A46906618C5F}"/>
              </a:ext>
            </a:extLst>
          </p:cNvPr>
          <p:cNvSpPr>
            <a:spLocks noGrp="1"/>
          </p:cNvSpPr>
          <p:nvPr>
            <p:custDataLst>
              <p:tags r:id="rId5"/>
            </p:custDataLst>
          </p:nvPr>
        </p:nvSpPr>
        <p:spPr bwMode="gray">
          <a:xfrm>
            <a:off x="10031414" y="3963988"/>
            <a:ext cx="468313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ctr">
            <a:noAutofit/>
          </a:bodyPr>
          <a:lstStyle>
            <a:lvl1pPr marL="195263" indent="-195263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539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415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9138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38" indent="-1778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  <a:t>Aktier</a:t>
            </a:r>
            <a:br>
              <a:rPr kumimoji="0" lang="sv-SE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</a:br>
            <a:r>
              <a:rPr kumimoji="0" lang="sv-SE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  <a:t>(70%)</a:t>
            </a:r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</p:txBody>
      </p:sp>
      <p:sp>
        <p:nvSpPr>
          <p:cNvPr id="14" name="Platshållare för text 2">
            <a:extLst>
              <a:ext uri="{FF2B5EF4-FFF2-40B4-BE49-F238E27FC236}">
                <a16:creationId xmlns:a16="http://schemas.microsoft.com/office/drawing/2014/main" id="{96AEA109-8F58-9E51-EF41-BE34AB7EA355}"/>
              </a:ext>
            </a:extLst>
          </p:cNvPr>
          <p:cNvSpPr>
            <a:spLocks noGrp="1"/>
          </p:cNvSpPr>
          <p:nvPr>
            <p:custDataLst>
              <p:tags r:id="rId6"/>
            </p:custDataLst>
          </p:nvPr>
        </p:nvSpPr>
        <p:spPr bwMode="auto">
          <a:xfrm>
            <a:off x="9752013" y="5537200"/>
            <a:ext cx="1025525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195263" indent="-195263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539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415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9138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38" indent="-1778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  <a:t>Fondutbud</a:t>
            </a:r>
            <a:br>
              <a:rPr kumimoji="0" lang="sv-SE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</a:br>
            <a:r>
              <a:rPr kumimoji="0" lang="sv-SE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  <a:t>(~200 fonder)</a:t>
            </a:r>
            <a:endParaRPr kumimoji="0" lang="sv-SE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</p:txBody>
      </p:sp>
      <p:sp>
        <p:nvSpPr>
          <p:cNvPr id="18" name="Rubrik 1">
            <a:extLst>
              <a:ext uri="{FF2B5EF4-FFF2-40B4-BE49-F238E27FC236}">
                <a16:creationId xmlns:a16="http://schemas.microsoft.com/office/drawing/2014/main" id="{62EFF09F-D628-EAD1-4CA8-37495434CA1F}"/>
              </a:ext>
            </a:extLst>
          </p:cNvPr>
          <p:cNvSpPr txBox="1">
            <a:spLocks/>
          </p:cNvSpPr>
          <p:nvPr/>
        </p:nvSpPr>
        <p:spPr>
          <a:xfrm>
            <a:off x="6308253" y="1915886"/>
            <a:ext cx="2918297" cy="358956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j-ea"/>
                <a:cs typeface="+mj-cs"/>
              </a:rPr>
              <a:t>Enda bolaget med ett oberoende och kvalitetssäkrat fondutbud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nter"/>
              <a:ea typeface="+mj-ea"/>
              <a:cs typeface="+mj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j-ea"/>
                <a:cs typeface="+mj-cs"/>
              </a:rPr>
              <a:t>Oberoende</a:t>
            </a:r>
            <a:b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j-ea"/>
                <a:cs typeface="+mj-cs"/>
              </a:rPr>
            </a:b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j-ea"/>
                <a:cs typeface="+mj-cs"/>
              </a:rPr>
              <a:t>Vi utvärderar fonder utifrån kostnader, avkastning och hållbarhet – Under 2023 bytte vi ut 10% av fonderna</a:t>
            </a:r>
            <a:b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j-ea"/>
                <a:cs typeface="+mj-cs"/>
              </a:rPr>
            </a:br>
            <a:endParaRPr kumimoji="0" lang="sv-SE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nter"/>
              <a:ea typeface="+mj-ea"/>
              <a:cs typeface="+mj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j-ea"/>
                <a:cs typeface="+mj-cs"/>
              </a:rPr>
              <a:t>Kvalitetssäkrat</a:t>
            </a: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j-ea"/>
                <a:cs typeface="+mj-cs"/>
              </a:rPr>
              <a:t> </a:t>
            </a:r>
            <a:b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j-ea"/>
                <a:cs typeface="+mj-cs"/>
              </a:rPr>
            </a:b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j-ea"/>
                <a:cs typeface="+mj-cs"/>
              </a:rPr>
              <a:t>Vi erbjuder ett begränsat utbud av fonder (jämfört med andra som erbjuder tusentals)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nter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j-ea"/>
                <a:cs typeface="+mj-cs"/>
              </a:rPr>
              <a:t>	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0ACC60C-9B4E-8D68-E06D-864234195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3615" y="465074"/>
            <a:ext cx="5642741" cy="860512"/>
          </a:xfrm>
        </p:spPr>
        <p:txBody>
          <a:bodyPr vert="horz" anchor="t"/>
          <a:lstStyle/>
          <a:p>
            <a:br>
              <a:rPr lang="sv-SE" dirty="0"/>
            </a:br>
            <a:r>
              <a:rPr lang="sv-SE" dirty="0"/>
              <a:t>Noga utvalt och välsorterat</a:t>
            </a:r>
            <a:br>
              <a:rPr lang="sv-SE" dirty="0"/>
            </a:br>
            <a:r>
              <a:rPr lang="sv-SE" dirty="0"/>
              <a:t>fondutbud</a:t>
            </a:r>
          </a:p>
        </p:txBody>
      </p:sp>
      <p:sp>
        <p:nvSpPr>
          <p:cNvPr id="6" name="Rubrik 1">
            <a:extLst>
              <a:ext uri="{FF2B5EF4-FFF2-40B4-BE49-F238E27FC236}">
                <a16:creationId xmlns:a16="http://schemas.microsoft.com/office/drawing/2014/main" id="{F8E9E952-C61E-8898-C357-9CC7CBCD930B}"/>
              </a:ext>
            </a:extLst>
          </p:cNvPr>
          <p:cNvSpPr txBox="1">
            <a:spLocks/>
          </p:cNvSpPr>
          <p:nvPr/>
        </p:nvSpPr>
        <p:spPr>
          <a:xfrm>
            <a:off x="665512" y="231458"/>
            <a:ext cx="5642741" cy="17601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j-ea"/>
                <a:cs typeface="+mj-cs"/>
              </a:rPr>
              <a:t>Fondförsäkring – Fondutbud</a:t>
            </a:r>
          </a:p>
        </p:txBody>
      </p:sp>
    </p:spTree>
    <p:extLst>
      <p:ext uri="{BB962C8B-B14F-4D97-AF65-F5344CB8AC3E}">
        <p14:creationId xmlns:p14="http://schemas.microsoft.com/office/powerpoint/2010/main" val="1353814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4E37A94B-9703-5921-BD77-E077B7FDDB7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6730935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404" imgH="405" progId="TCLayout.ActiveDocument.1">
                  <p:embed/>
                </p:oleObj>
              </mc:Choice>
              <mc:Fallback>
                <p:oleObj name="think-cell Slide" r:id="rId9" imgW="404" imgH="405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E37A94B-9703-5921-BD77-E077B7FDDB7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64AA778-67F3-3DA2-C357-ADC3B1DDF5F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1AD1EF-0862-4970-85B2-DC445227086F}" type="slidenum">
              <a:rPr kumimoji="0" lang="sv-SE" sz="5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sv-SE" sz="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FAFBDBD-16F4-2524-AF6B-FE8E25C6F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3616" y="465074"/>
            <a:ext cx="5346654" cy="860512"/>
          </a:xfrm>
        </p:spPr>
        <p:txBody>
          <a:bodyPr vert="horz" anchor="t"/>
          <a:lstStyle/>
          <a:p>
            <a:br>
              <a:rPr lang="sv-SE" dirty="0"/>
            </a:br>
            <a:r>
              <a:rPr lang="sv-SE" dirty="0"/>
              <a:t>Ovanligt hållbart fondutbud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6F11175-A171-9E45-116A-E48CBAC44FD6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663256" y="532099"/>
            <a:ext cx="5346655" cy="5346655"/>
          </a:xfrm>
          <a:prstGeom prst="roundRect">
            <a:avLst>
              <a:gd name="adj" fmla="val 3505"/>
            </a:avLst>
          </a:prstGeom>
          <a:effectLst/>
        </p:spPr>
      </p:pic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CDC02CBA-E985-3637-EB2D-6E56480B3047}"/>
              </a:ext>
            </a:extLst>
          </p:cNvPr>
          <p:cNvGraphicFramePr/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65660433"/>
              </p:ext>
            </p:extLst>
          </p:nvPr>
        </p:nvGraphicFramePr>
        <p:xfrm>
          <a:off x="9420225" y="2457450"/>
          <a:ext cx="2438400" cy="2765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14" name="Platshållare för text 2">
            <a:extLst>
              <a:ext uri="{FF2B5EF4-FFF2-40B4-BE49-F238E27FC236}">
                <a16:creationId xmlns:a16="http://schemas.microsoft.com/office/drawing/2014/main" id="{A2A5E966-05EB-0D8B-C168-E4AA77BB3C53}"/>
              </a:ext>
            </a:extLst>
          </p:cNvPr>
          <p:cNvSpPr>
            <a:spLocks noGrp="1"/>
          </p:cNvSpPr>
          <p:nvPr>
            <p:custDataLst>
              <p:tags r:id="rId3"/>
            </p:custDataLst>
          </p:nvPr>
        </p:nvSpPr>
        <p:spPr bwMode="auto">
          <a:xfrm>
            <a:off x="9526588" y="5183189"/>
            <a:ext cx="1090613" cy="16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195263" indent="-195263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539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415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9138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38" indent="-1778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E571F470-8CE6-4225-A886-80E90A882268}" type="datetime'''A''n''''del'''' ''''av'''' ''''k''a''pit''al''''''et'''">
              <a:rPr kumimoji="0" lang="sv-SE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Andel av kapitalet</a:t>
            </a:fld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</p:txBody>
      </p:sp>
      <p:sp>
        <p:nvSpPr>
          <p:cNvPr id="53" name="Platshållare för text 2">
            <a:extLst>
              <a:ext uri="{FF2B5EF4-FFF2-40B4-BE49-F238E27FC236}">
                <a16:creationId xmlns:a16="http://schemas.microsoft.com/office/drawing/2014/main" id="{17FB7A23-E652-0EFD-1D45-D6A4C3BB8010}"/>
              </a:ext>
            </a:extLst>
          </p:cNvPr>
          <p:cNvSpPr>
            <a:spLocks noGrp="1"/>
          </p:cNvSpPr>
          <p:nvPr>
            <p:custDataLst>
              <p:tags r:id="rId4"/>
            </p:custDataLst>
          </p:nvPr>
        </p:nvSpPr>
        <p:spPr bwMode="auto">
          <a:xfrm>
            <a:off x="10721975" y="5183189"/>
            <a:ext cx="971550" cy="16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195263" indent="-195263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539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415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9138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38" indent="-1778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5E266A3F-C2F8-45E0-863A-3F8088566BB8}" type="datetime'''''''''''''''A''ndel a''''''''''''v ''''fo''nde''''''r'">
              <a:rPr kumimoji="0" lang="sv-SE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Andel av fonder</a:t>
            </a:fld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</p:txBody>
      </p:sp>
      <p:sp>
        <p:nvSpPr>
          <p:cNvPr id="64" name="Platshållare för text 2">
            <a:extLst>
              <a:ext uri="{FF2B5EF4-FFF2-40B4-BE49-F238E27FC236}">
                <a16:creationId xmlns:a16="http://schemas.microsoft.com/office/drawing/2014/main" id="{C086DD26-82F1-C31C-70AA-CD0DCF1C9A51}"/>
              </a:ext>
            </a:extLst>
          </p:cNvPr>
          <p:cNvSpPr>
            <a:spLocks noGrp="1"/>
          </p:cNvSpPr>
          <p:nvPr>
            <p:custDataLst>
              <p:tags r:id="rId5"/>
            </p:custDataLst>
          </p:nvPr>
        </p:nvSpPr>
        <p:spPr bwMode="gray">
          <a:xfrm>
            <a:off x="9783675" y="2279650"/>
            <a:ext cx="574675" cy="23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>
            <a:noAutofit/>
          </a:bodyPr>
          <a:lstStyle>
            <a:lvl1pPr marL="195263" indent="-195263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539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415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9138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38" indent="-1778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94AA6C0A-9CB0-4863-8A91-586B9FBC0B74}" type="datetime'''99.''''''''''''''''''''''''''''''''''''''''''''''5''''%'''''">
              <a:rPr kumimoji="0" lang="sv-SE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99.5%</a:t>
            </a:fld>
            <a:endParaRPr kumimoji="0" lang="sv-SE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</p:txBody>
      </p:sp>
      <p:sp>
        <p:nvSpPr>
          <p:cNvPr id="77" name="Platshållare för text 2">
            <a:extLst>
              <a:ext uri="{FF2B5EF4-FFF2-40B4-BE49-F238E27FC236}">
                <a16:creationId xmlns:a16="http://schemas.microsoft.com/office/drawing/2014/main" id="{324CB556-996D-3A00-D1A0-16E194095BA7}"/>
              </a:ext>
            </a:extLst>
          </p:cNvPr>
          <p:cNvSpPr>
            <a:spLocks noGrp="1"/>
          </p:cNvSpPr>
          <p:nvPr>
            <p:custDataLst>
              <p:tags r:id="rId6"/>
            </p:custDataLst>
          </p:nvPr>
        </p:nvSpPr>
        <p:spPr bwMode="gray">
          <a:xfrm>
            <a:off x="11001286" y="2397125"/>
            <a:ext cx="414338" cy="23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>
            <a:noAutofit/>
          </a:bodyPr>
          <a:lstStyle>
            <a:lvl1pPr marL="195263" indent="-195263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539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415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9138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38" indent="-1778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B9F8DB2B-3930-4EB4-B972-DE975FCB10A5}" type="datetime'''''9''''''''''''''''''''''''''''''5'''''''">
              <a:rPr kumimoji="0" lang="sv-SE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95</a:t>
            </a:fld>
            <a:r>
              <a:rPr kumimoji="0" lang="sv-SE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  <a:t>%</a:t>
            </a:r>
            <a:endParaRPr kumimoji="0" lang="sv-SE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</p:txBody>
      </p:sp>
      <p:sp>
        <p:nvSpPr>
          <p:cNvPr id="84" name="Speech Bubble: Rectangle 83">
            <a:extLst>
              <a:ext uri="{FF2B5EF4-FFF2-40B4-BE49-F238E27FC236}">
                <a16:creationId xmlns:a16="http://schemas.microsoft.com/office/drawing/2014/main" id="{CD207584-6FE5-C479-64CF-546FF4AF8220}"/>
              </a:ext>
            </a:extLst>
          </p:cNvPr>
          <p:cNvSpPr/>
          <p:nvPr/>
        </p:nvSpPr>
        <p:spPr>
          <a:xfrm>
            <a:off x="10071012" y="1524000"/>
            <a:ext cx="1458128" cy="622300"/>
          </a:xfrm>
          <a:prstGeom prst="wedgeRoundRectCallout">
            <a:avLst>
              <a:gd name="adj1" fmla="val 19892"/>
              <a:gd name="adj2" fmla="val 78699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  <a:t> </a:t>
            </a:r>
            <a:r>
              <a:rPr lang="sv-SE" sz="1400" dirty="0">
                <a:solidFill>
                  <a:srgbClr val="000000"/>
                </a:solidFill>
                <a:latin typeface="Inter"/>
              </a:rPr>
              <a:t>K</a:t>
            </a:r>
            <a:r>
              <a:rPr kumimoji="0" lang="sv-S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  <a:t>onkurrent</a:t>
            </a: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  <a:t> 81%</a:t>
            </a:r>
          </a:p>
        </p:txBody>
      </p:sp>
      <p:sp>
        <p:nvSpPr>
          <p:cNvPr id="88" name="Rubrik 1">
            <a:extLst>
              <a:ext uri="{FF2B5EF4-FFF2-40B4-BE49-F238E27FC236}">
                <a16:creationId xmlns:a16="http://schemas.microsoft.com/office/drawing/2014/main" id="{EB3CDEC4-32B1-0712-5909-B1C4F595AAC0}"/>
              </a:ext>
            </a:extLst>
          </p:cNvPr>
          <p:cNvSpPr txBox="1">
            <a:spLocks/>
          </p:cNvSpPr>
          <p:nvPr/>
        </p:nvSpPr>
        <p:spPr>
          <a:xfrm>
            <a:off x="6333715" y="1524000"/>
            <a:ext cx="2895941" cy="325339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j-ea"/>
                <a:cs typeface="+mj-cs"/>
              </a:rPr>
              <a:t>Vi vill inte bara prata brett om hållbarhet utan vara hållbara – på riktigt. Därför fokuserar vi på tre områden: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nter"/>
              <a:ea typeface="+mj-ea"/>
              <a:cs typeface="+mj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j-ea"/>
                <a:cs typeface="+mj-cs"/>
              </a:rPr>
              <a:t>Hållbara fonder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j-ea"/>
                <a:cs typeface="+mj-cs"/>
              </a:rPr>
              <a:t>Hållbara partners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j-ea"/>
                <a:cs typeface="+mj-cs"/>
              </a:rPr>
              <a:t>Ett hållbart Futur</a:t>
            </a:r>
            <a:b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j-ea"/>
                <a:cs typeface="+mj-cs"/>
              </a:rPr>
            </a:b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j-ea"/>
                <a:cs typeface="+mj-cs"/>
              </a:rPr>
              <a:t>(att vara få anställda (&lt;100) som vi tar väl hand om, nu och i framtiden)</a:t>
            </a:r>
          </a:p>
        </p:txBody>
      </p:sp>
      <p:sp>
        <p:nvSpPr>
          <p:cNvPr id="92" name="Rubrik 1">
            <a:extLst>
              <a:ext uri="{FF2B5EF4-FFF2-40B4-BE49-F238E27FC236}">
                <a16:creationId xmlns:a16="http://schemas.microsoft.com/office/drawing/2014/main" id="{7455BAA4-432F-4CAC-0555-FD1977A7582B}"/>
              </a:ext>
            </a:extLst>
          </p:cNvPr>
          <p:cNvSpPr txBox="1">
            <a:spLocks/>
          </p:cNvSpPr>
          <p:nvPr/>
        </p:nvSpPr>
        <p:spPr>
          <a:xfrm>
            <a:off x="9483436" y="5783068"/>
            <a:ext cx="2271564" cy="18051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roy Bold"/>
                <a:ea typeface="+mj-ea"/>
                <a:cs typeface="+mj-cs"/>
              </a:rPr>
              <a:t>Artikel 8/9 fonder</a:t>
            </a:r>
          </a:p>
        </p:txBody>
      </p:sp>
      <p:pic>
        <p:nvPicPr>
          <p:cNvPr id="10" name="Bildobjekt 9" descr="En bild som visar skärmbild, design&#10;&#10;Automatiskt genererad beskrivning">
            <a:extLst>
              <a:ext uri="{FF2B5EF4-FFF2-40B4-BE49-F238E27FC236}">
                <a16:creationId xmlns:a16="http://schemas.microsoft.com/office/drawing/2014/main" id="{2D101AAB-EDCC-ACF0-9EF8-49F0999FB79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75900" y="532098"/>
            <a:ext cx="4129634" cy="5346655"/>
          </a:xfrm>
          <a:prstGeom prst="rect">
            <a:avLst/>
          </a:prstGeom>
        </p:spPr>
      </p:pic>
      <p:sp>
        <p:nvSpPr>
          <p:cNvPr id="7" name="Rubrik 1">
            <a:extLst>
              <a:ext uri="{FF2B5EF4-FFF2-40B4-BE49-F238E27FC236}">
                <a16:creationId xmlns:a16="http://schemas.microsoft.com/office/drawing/2014/main" id="{8A3BB997-356C-382D-AEA9-9AE3A6DAF2BD}"/>
              </a:ext>
            </a:extLst>
          </p:cNvPr>
          <p:cNvSpPr txBox="1">
            <a:spLocks/>
          </p:cNvSpPr>
          <p:nvPr/>
        </p:nvSpPr>
        <p:spPr>
          <a:xfrm>
            <a:off x="665512" y="231458"/>
            <a:ext cx="5642741" cy="17601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j-ea"/>
                <a:cs typeface="+mj-cs"/>
              </a:rPr>
              <a:t>Fondförsäkring – Fondutbud</a:t>
            </a:r>
          </a:p>
        </p:txBody>
      </p:sp>
    </p:spTree>
    <p:extLst>
      <p:ext uri="{BB962C8B-B14F-4D97-AF65-F5344CB8AC3E}">
        <p14:creationId xmlns:p14="http://schemas.microsoft.com/office/powerpoint/2010/main" val="3188582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" name="think-cell data - do not delete" hidden="1">
            <a:extLst>
              <a:ext uri="{FF2B5EF4-FFF2-40B4-BE49-F238E27FC236}">
                <a16:creationId xmlns:a16="http://schemas.microsoft.com/office/drawing/2014/main" id="{21DD622C-6025-D629-20CB-32FD5B5AB86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404" imgH="405" progId="TCLayout.ActiveDocument.1">
                  <p:embed/>
                </p:oleObj>
              </mc:Choice>
              <mc:Fallback>
                <p:oleObj name="think-cell Slide" r:id="rId20" imgW="404" imgH="405" progId="TCLayout.ActiveDocument.1">
                  <p:embed/>
                  <p:pic>
                    <p:nvPicPr>
                      <p:cNvPr id="2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1DD622C-6025-D629-20CB-32FD5B5AB86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3203D1-96E5-6EAF-CC98-B1C882B03F6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6</a:t>
            </a:fld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F03EEC0-F74C-24ED-1CE3-9971B460E00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9907" y="368300"/>
            <a:ext cx="10872787" cy="919163"/>
          </a:xfrm>
        </p:spPr>
        <p:txBody>
          <a:bodyPr vert="horz"/>
          <a:lstStyle/>
          <a:p>
            <a:r>
              <a:rPr lang="sv-SE" dirty="0"/>
              <a:t>Futur komplett | En dynamisk entrélösning</a:t>
            </a:r>
          </a:p>
        </p:txBody>
      </p:sp>
      <p:graphicFrame>
        <p:nvGraphicFramePr>
          <p:cNvPr id="28" name="Chart 27">
            <a:extLst>
              <a:ext uri="{FF2B5EF4-FFF2-40B4-BE49-F238E27FC236}">
                <a16:creationId xmlns:a16="http://schemas.microsoft.com/office/drawing/2014/main" id="{BD10F01F-313C-591F-BE1C-C4938EFD36AE}"/>
              </a:ext>
            </a:extLst>
          </p:cNvPr>
          <p:cNvGraphicFramePr/>
          <p:nvPr>
            <p:custDataLst>
              <p:tags r:id="rId2"/>
            </p:custDataLst>
          </p:nvPr>
        </p:nvGraphicFramePr>
        <p:xfrm>
          <a:off x="533400" y="2224088"/>
          <a:ext cx="4092575" cy="3282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2"/>
          </a:graphicData>
        </a:graphic>
      </p:graphicFrame>
      <p:sp>
        <p:nvSpPr>
          <p:cNvPr id="8" name="Platshållare för text 2">
            <a:extLst>
              <a:ext uri="{FF2B5EF4-FFF2-40B4-BE49-F238E27FC236}">
                <a16:creationId xmlns:a16="http://schemas.microsoft.com/office/drawing/2014/main" id="{67FFEF5A-BA96-54A2-FC64-49AA809B809C}"/>
              </a:ext>
            </a:extLst>
          </p:cNvPr>
          <p:cNvSpPr>
            <a:spLocks noGrp="1"/>
          </p:cNvSpPr>
          <p:nvPr>
            <p:custDataLst>
              <p:tags r:id="rId3"/>
            </p:custDataLst>
          </p:nvPr>
        </p:nvSpPr>
        <p:spPr bwMode="auto">
          <a:xfrm>
            <a:off x="1084262" y="5291138"/>
            <a:ext cx="204788" cy="201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195263" indent="-195263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539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415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9138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38" indent="-1778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7CF8B234-D311-454B-8C9B-01C8E53F1589}" type="datetime'''3''''''''''''''''''''''''''''''''''''''''''0'''''''">
              <a:rPr lang="sv-SE" altLang="en-US" sz="1200" smtClean="0"/>
              <a:pPr/>
              <a:t>30</a:t>
            </a:fld>
            <a:endParaRPr lang="en-US" sz="1200" dirty="0"/>
          </a:p>
        </p:txBody>
      </p:sp>
      <p:sp>
        <p:nvSpPr>
          <p:cNvPr id="9" name="Platshållare för text 2">
            <a:extLst>
              <a:ext uri="{FF2B5EF4-FFF2-40B4-BE49-F238E27FC236}">
                <a16:creationId xmlns:a16="http://schemas.microsoft.com/office/drawing/2014/main" id="{5D9CDE63-7B0A-ABAC-4A89-A1C2289FBD69}"/>
              </a:ext>
            </a:extLst>
          </p:cNvPr>
          <p:cNvSpPr>
            <a:spLocks noGrp="1"/>
          </p:cNvSpPr>
          <p:nvPr>
            <p:custDataLst>
              <p:tags r:id="rId4"/>
            </p:custDataLst>
          </p:nvPr>
        </p:nvSpPr>
        <p:spPr bwMode="auto">
          <a:xfrm>
            <a:off x="1422400" y="5291138"/>
            <a:ext cx="201613" cy="201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195263" indent="-195263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539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415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9138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38" indent="-1778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35492BB8-C3CF-486E-A544-4746688CC06A}" type="datetime'''''''3''''''''''5'''''''''">
              <a:rPr lang="sv-SE" altLang="en-US" sz="1200" smtClean="0"/>
              <a:pPr/>
              <a:t>35</a:t>
            </a:fld>
            <a:endParaRPr lang="en-US" sz="1200" dirty="0"/>
          </a:p>
        </p:txBody>
      </p:sp>
      <p:sp>
        <p:nvSpPr>
          <p:cNvPr id="10" name="Platshållare för text 2">
            <a:extLst>
              <a:ext uri="{FF2B5EF4-FFF2-40B4-BE49-F238E27FC236}">
                <a16:creationId xmlns:a16="http://schemas.microsoft.com/office/drawing/2014/main" id="{E7040ACB-C102-5255-067D-BF2177755480}"/>
              </a:ext>
            </a:extLst>
          </p:cNvPr>
          <p:cNvSpPr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1754188" y="5291138"/>
            <a:ext cx="206375" cy="201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195263" indent="-195263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539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415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9138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38" indent="-1778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F2728ECF-15A1-4BFA-9F22-A63BC85F6DD8}" type="datetime'''''''''''''''''4''''''''''''''''0'''''''''''''''">
              <a:rPr lang="sv-SE" altLang="en-US" sz="1200" smtClean="0"/>
              <a:pPr/>
              <a:t>40</a:t>
            </a:fld>
            <a:endParaRPr lang="en-US" sz="1200" dirty="0"/>
          </a:p>
        </p:txBody>
      </p:sp>
      <p:sp>
        <p:nvSpPr>
          <p:cNvPr id="11" name="Platshållare för text 2">
            <a:extLst>
              <a:ext uri="{FF2B5EF4-FFF2-40B4-BE49-F238E27FC236}">
                <a16:creationId xmlns:a16="http://schemas.microsoft.com/office/drawing/2014/main" id="{50285260-EEAD-F6A5-2461-DDE9CBD447FB}"/>
              </a:ext>
            </a:extLst>
          </p:cNvPr>
          <p:cNvSpPr>
            <a:spLocks noGrp="1"/>
          </p:cNvSpPr>
          <p:nvPr>
            <p:custDataLst>
              <p:tags r:id="rId6"/>
            </p:custDataLst>
          </p:nvPr>
        </p:nvSpPr>
        <p:spPr bwMode="auto">
          <a:xfrm>
            <a:off x="2092324" y="5291138"/>
            <a:ext cx="203200" cy="201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195263" indent="-195263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539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415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9138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38" indent="-1778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52F5618E-82D8-44E0-952C-C5A27C38C241}" type="datetime'''''''''''''''''''''''''''''''''4''''''''5'''''''''''">
              <a:rPr lang="sv-SE" altLang="en-US" sz="1200" smtClean="0"/>
              <a:pPr/>
              <a:t>45</a:t>
            </a:fld>
            <a:endParaRPr lang="en-US" sz="1200" dirty="0"/>
          </a:p>
        </p:txBody>
      </p:sp>
      <p:sp>
        <p:nvSpPr>
          <p:cNvPr id="12" name="Platshållare för text 2">
            <a:extLst>
              <a:ext uri="{FF2B5EF4-FFF2-40B4-BE49-F238E27FC236}">
                <a16:creationId xmlns:a16="http://schemas.microsoft.com/office/drawing/2014/main" id="{05511F8C-BED4-45CA-9AE1-C79C328F34B7}"/>
              </a:ext>
            </a:extLst>
          </p:cNvPr>
          <p:cNvSpPr>
            <a:spLocks noGrp="1"/>
          </p:cNvSpPr>
          <p:nvPr>
            <p:custDataLst>
              <p:tags r:id="rId7"/>
            </p:custDataLst>
          </p:nvPr>
        </p:nvSpPr>
        <p:spPr bwMode="auto">
          <a:xfrm>
            <a:off x="2428875" y="5291138"/>
            <a:ext cx="200025" cy="201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195263" indent="-195263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539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415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9138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38" indent="-1778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0A6C4659-9257-499E-8A1B-DF3DA7C2CC17}" type="datetime'''''''5''''''''0'''''''''''''''''''''''''''''''''''">
              <a:rPr lang="sv-SE" altLang="en-US" sz="1200" smtClean="0"/>
              <a:pPr/>
              <a:t>50</a:t>
            </a:fld>
            <a:endParaRPr lang="en-US" sz="1200" dirty="0"/>
          </a:p>
        </p:txBody>
      </p:sp>
      <p:sp>
        <p:nvSpPr>
          <p:cNvPr id="13" name="Platshållare för text 2">
            <a:extLst>
              <a:ext uri="{FF2B5EF4-FFF2-40B4-BE49-F238E27FC236}">
                <a16:creationId xmlns:a16="http://schemas.microsoft.com/office/drawing/2014/main" id="{CA846DBF-0A4A-4F18-A20B-07169A27362A}"/>
              </a:ext>
            </a:extLst>
          </p:cNvPr>
          <p:cNvSpPr>
            <a:spLocks noGrp="1"/>
          </p:cNvSpPr>
          <p:nvPr>
            <p:custDataLst>
              <p:tags r:id="rId8"/>
            </p:custDataLst>
          </p:nvPr>
        </p:nvSpPr>
        <p:spPr bwMode="auto">
          <a:xfrm>
            <a:off x="2767012" y="5291138"/>
            <a:ext cx="196850" cy="201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195263" indent="-195263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539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415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9138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38" indent="-1778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3CBF2DAC-5221-44D0-A983-18B097DF751C}" type="datetime'''''''''''''''''55'''''''''''''''''''''''''''''''''">
              <a:rPr lang="sv-SE" altLang="en-US" sz="1200" smtClean="0"/>
              <a:pPr/>
              <a:t>55</a:t>
            </a:fld>
            <a:endParaRPr lang="en-US" sz="1200" dirty="0"/>
          </a:p>
        </p:txBody>
      </p:sp>
      <p:sp>
        <p:nvSpPr>
          <p:cNvPr id="14" name="Platshållare för text 2">
            <a:extLst>
              <a:ext uri="{FF2B5EF4-FFF2-40B4-BE49-F238E27FC236}">
                <a16:creationId xmlns:a16="http://schemas.microsoft.com/office/drawing/2014/main" id="{99040DC0-D01C-489A-12C0-46C442DF3088}"/>
              </a:ext>
            </a:extLst>
          </p:cNvPr>
          <p:cNvSpPr>
            <a:spLocks noGrp="1"/>
          </p:cNvSpPr>
          <p:nvPr>
            <p:custDataLst>
              <p:tags r:id="rId9"/>
            </p:custDataLst>
          </p:nvPr>
        </p:nvSpPr>
        <p:spPr bwMode="auto">
          <a:xfrm>
            <a:off x="3098799" y="5291138"/>
            <a:ext cx="203200" cy="201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195263" indent="-195263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539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415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9138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38" indent="-1778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EAB3CDD4-5797-43AA-A59D-55E28241F896}" type="datetime'''''''''''''''''6''0'''''''''''">
              <a:rPr lang="sv-SE" altLang="en-US" sz="1200" smtClean="0"/>
              <a:pPr/>
              <a:t>60</a:t>
            </a:fld>
            <a:endParaRPr lang="en-US" sz="1200" dirty="0"/>
          </a:p>
        </p:txBody>
      </p:sp>
      <p:sp>
        <p:nvSpPr>
          <p:cNvPr id="15" name="Platshållare för text 2">
            <a:extLst>
              <a:ext uri="{FF2B5EF4-FFF2-40B4-BE49-F238E27FC236}">
                <a16:creationId xmlns:a16="http://schemas.microsoft.com/office/drawing/2014/main" id="{00FD9ED8-9AB0-0F7C-3C8C-3EAD69E85215}"/>
              </a:ext>
            </a:extLst>
          </p:cNvPr>
          <p:cNvSpPr>
            <a:spLocks noGrp="1"/>
          </p:cNvSpPr>
          <p:nvPr>
            <p:custDataLst>
              <p:tags r:id="rId10"/>
            </p:custDataLst>
          </p:nvPr>
        </p:nvSpPr>
        <p:spPr bwMode="auto">
          <a:xfrm>
            <a:off x="3436938" y="5291138"/>
            <a:ext cx="200025" cy="201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195263" indent="-195263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539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415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9138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38" indent="-1778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CF0AC13A-0C0B-468D-B393-2E599224BD9D}" type="datetime'''''''''''''''''''''''''''''''''''''6''''''''''''''''''5'''''">
              <a:rPr lang="sv-SE" altLang="en-US" sz="1200" smtClean="0"/>
              <a:pPr/>
              <a:t>65</a:t>
            </a:fld>
            <a:endParaRPr lang="en-US" sz="1200" dirty="0"/>
          </a:p>
        </p:txBody>
      </p:sp>
      <p:sp>
        <p:nvSpPr>
          <p:cNvPr id="16" name="Platshållare för text 2">
            <a:extLst>
              <a:ext uri="{FF2B5EF4-FFF2-40B4-BE49-F238E27FC236}">
                <a16:creationId xmlns:a16="http://schemas.microsoft.com/office/drawing/2014/main" id="{A662FEFD-F709-E725-FDAE-35118B8AC689}"/>
              </a:ext>
            </a:extLst>
          </p:cNvPr>
          <p:cNvSpPr>
            <a:spLocks noGrp="1"/>
          </p:cNvSpPr>
          <p:nvPr>
            <p:custDataLst>
              <p:tags r:id="rId11"/>
            </p:custDataLst>
          </p:nvPr>
        </p:nvSpPr>
        <p:spPr bwMode="auto">
          <a:xfrm>
            <a:off x="3775075" y="5291138"/>
            <a:ext cx="195263" cy="201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195263" indent="-195263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539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415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9138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38" indent="-1778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92DF46A9-9BB5-4E77-BA41-753E4981EBAA}" type="datetime'''''''''''''''''''''''''7''''''''''''''''''''''''''''''0'">
              <a:rPr lang="sv-SE" altLang="en-US" sz="1200" smtClean="0"/>
              <a:pPr/>
              <a:t>70</a:t>
            </a:fld>
            <a:endParaRPr lang="en-US" sz="1200" dirty="0"/>
          </a:p>
        </p:txBody>
      </p:sp>
      <p:sp>
        <p:nvSpPr>
          <p:cNvPr id="17" name="Platshållare för text 2">
            <a:extLst>
              <a:ext uri="{FF2B5EF4-FFF2-40B4-BE49-F238E27FC236}">
                <a16:creationId xmlns:a16="http://schemas.microsoft.com/office/drawing/2014/main" id="{C4220F36-1196-5CF8-4E86-8B232CD0529B}"/>
              </a:ext>
            </a:extLst>
          </p:cNvPr>
          <p:cNvSpPr>
            <a:spLocks noGrp="1"/>
          </p:cNvSpPr>
          <p:nvPr>
            <p:custDataLst>
              <p:tags r:id="rId12"/>
            </p:custDataLst>
          </p:nvPr>
        </p:nvSpPr>
        <p:spPr bwMode="auto">
          <a:xfrm>
            <a:off x="4113212" y="5291138"/>
            <a:ext cx="192088" cy="201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195263" indent="-195263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539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415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9138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38" indent="-1778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869C1494-BA51-4EE0-85B5-2F05DC3C3C3C}" type="datetime'''''''''''''''''''7''''''''''5'''''''''''''''''''''''''''">
              <a:rPr lang="sv-SE" altLang="en-US" sz="1200" smtClean="0"/>
              <a:pPr/>
              <a:t>75</a:t>
            </a:fld>
            <a:endParaRPr lang="en-US" sz="1200" dirty="0"/>
          </a:p>
        </p:txBody>
      </p:sp>
      <p:sp>
        <p:nvSpPr>
          <p:cNvPr id="22" name="Platshållare för text 2">
            <a:extLst>
              <a:ext uri="{FF2B5EF4-FFF2-40B4-BE49-F238E27FC236}">
                <a16:creationId xmlns:a16="http://schemas.microsoft.com/office/drawing/2014/main" id="{6D53D800-E6B9-3F82-FA3D-EEB56B4CDD82}"/>
              </a:ext>
            </a:extLst>
          </p:cNvPr>
          <p:cNvSpPr>
            <a:spLocks noGrp="1"/>
          </p:cNvSpPr>
          <p:nvPr>
            <p:custDataLst>
              <p:tags r:id="rId13"/>
            </p:custDataLst>
          </p:nvPr>
        </p:nvSpPr>
        <p:spPr bwMode="gray">
          <a:xfrm>
            <a:off x="4249737" y="4090988"/>
            <a:ext cx="255588" cy="20161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txBody>
          <a:bodyPr vert="horz" wrap="none" lIns="22225" tIns="0" rIns="22225" bIns="0" rtlCol="0" anchor="ctr">
            <a:noAutofit/>
          </a:bodyPr>
          <a:lstStyle>
            <a:lvl1pPr marL="195263" indent="-195263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539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415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9138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38" indent="-1778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0127D820-0F0D-4A8B-A2AC-584988B73135}" type="datetime'''''''7''''''''''''''''''''%'''''''''''''''''''''">
              <a:rPr lang="en-US" altLang="en-US" sz="1200" smtClean="0">
                <a:solidFill>
                  <a:schemeClr val="bg1"/>
                </a:solidFill>
                <a:effectLst/>
              </a:rPr>
              <a:pPr/>
              <a:t>7%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Platshållare för text 2">
            <a:extLst>
              <a:ext uri="{FF2B5EF4-FFF2-40B4-BE49-F238E27FC236}">
                <a16:creationId xmlns:a16="http://schemas.microsoft.com/office/drawing/2014/main" id="{64743278-75A1-10FA-2FA4-31ED07ED124D}"/>
              </a:ext>
            </a:extLst>
          </p:cNvPr>
          <p:cNvSpPr>
            <a:spLocks noGrp="1"/>
          </p:cNvSpPr>
          <p:nvPr>
            <p:custDataLst>
              <p:tags r:id="rId14"/>
            </p:custDataLst>
          </p:nvPr>
        </p:nvSpPr>
        <p:spPr bwMode="auto">
          <a:xfrm>
            <a:off x="4443413" y="5291138"/>
            <a:ext cx="201613" cy="201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195263" indent="-195263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539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415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9138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38" indent="-1778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E5B8E90F-5091-46B8-834A-2984A297908A}" type="datetime'''''8''''''''''''''''''''''''''''''''''''''''''''''''0'''''">
              <a:rPr lang="sv-SE" altLang="en-US" sz="1200" smtClean="0"/>
              <a:pPr/>
              <a:t>80</a:t>
            </a:fld>
            <a:endParaRPr lang="en-US" sz="1200" dirty="0"/>
          </a:p>
        </p:txBody>
      </p:sp>
      <p:sp>
        <p:nvSpPr>
          <p:cNvPr id="19" name="Platshållare för text 2">
            <a:extLst>
              <a:ext uri="{FF2B5EF4-FFF2-40B4-BE49-F238E27FC236}">
                <a16:creationId xmlns:a16="http://schemas.microsoft.com/office/drawing/2014/main" id="{A7C0B82E-E530-206A-282A-9A92E7E64064}"/>
              </a:ext>
            </a:extLst>
          </p:cNvPr>
          <p:cNvSpPr>
            <a:spLocks noGrp="1"/>
          </p:cNvSpPr>
          <p:nvPr>
            <p:custDataLst>
              <p:tags r:id="rId15"/>
            </p:custDataLst>
          </p:nvPr>
        </p:nvSpPr>
        <p:spPr bwMode="auto">
          <a:xfrm>
            <a:off x="4665662" y="3190875"/>
            <a:ext cx="1409700" cy="201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195263" indent="-195263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539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415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9138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38" indent="-1778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ct val="0"/>
              </a:spcBef>
              <a:spcAft>
                <a:spcPct val="0"/>
              </a:spcAft>
              <a:buNone/>
            </a:pPr>
            <a:fld id="{DE22D668-1A95-4E6A-A9D8-30AC121D995F}" type="datetime'O''''b''l''i''g''ati''''''''''''''o''ne''r/''''Ränt''''o''r'''">
              <a:rPr lang="en-US" altLang="en-US" sz="1200" smtClean="0"/>
              <a:pPr/>
              <a:t>Obligationer/Räntor</a:t>
            </a:fld>
            <a:endParaRPr lang="en-US" sz="1200" dirty="0"/>
          </a:p>
        </p:txBody>
      </p:sp>
      <p:sp>
        <p:nvSpPr>
          <p:cNvPr id="20" name="Platshållare för text 2">
            <a:extLst>
              <a:ext uri="{FF2B5EF4-FFF2-40B4-BE49-F238E27FC236}">
                <a16:creationId xmlns:a16="http://schemas.microsoft.com/office/drawing/2014/main" id="{C751DF0B-B93F-9D35-79A1-C94397DD7062}"/>
              </a:ext>
            </a:extLst>
          </p:cNvPr>
          <p:cNvSpPr>
            <a:spLocks noGrp="1"/>
          </p:cNvSpPr>
          <p:nvPr>
            <p:custDataLst>
              <p:tags r:id="rId16"/>
            </p:custDataLst>
          </p:nvPr>
        </p:nvSpPr>
        <p:spPr bwMode="auto">
          <a:xfrm>
            <a:off x="4665663" y="4089400"/>
            <a:ext cx="1055688" cy="201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195263" indent="-195263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539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415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9138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38" indent="-1778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ct val="0"/>
              </a:spcBef>
              <a:spcAft>
                <a:spcPct val="0"/>
              </a:spcAft>
              <a:buNone/>
            </a:pPr>
            <a:fld id="{B9564582-C99A-460D-A5B2-50158FD73C63}" type="datetime'''Sve''''''n''''sk''''a ''a''''''''''''''k''''tier'">
              <a:rPr lang="en-US" altLang="en-US" sz="1200" smtClean="0"/>
              <a:pPr/>
              <a:t>Svenska aktier</a:t>
            </a:fld>
            <a:endParaRPr lang="en-US" sz="1200" dirty="0"/>
          </a:p>
        </p:txBody>
      </p:sp>
      <p:sp>
        <p:nvSpPr>
          <p:cNvPr id="21" name="Platshållare för text 2">
            <a:extLst>
              <a:ext uri="{FF2B5EF4-FFF2-40B4-BE49-F238E27FC236}">
                <a16:creationId xmlns:a16="http://schemas.microsoft.com/office/drawing/2014/main" id="{B0FE8189-618A-F4D8-89B2-8712297F6EA4}"/>
              </a:ext>
            </a:extLst>
          </p:cNvPr>
          <p:cNvSpPr>
            <a:spLocks noGrp="1"/>
          </p:cNvSpPr>
          <p:nvPr>
            <p:custDataLst>
              <p:tags r:id="rId17"/>
            </p:custDataLst>
          </p:nvPr>
        </p:nvSpPr>
        <p:spPr bwMode="auto">
          <a:xfrm>
            <a:off x="4665663" y="4664075"/>
            <a:ext cx="1171575" cy="201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195263" indent="-195263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539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415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9138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38" indent="-1778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ct val="0"/>
              </a:spcBef>
              <a:spcAft>
                <a:spcPct val="0"/>
              </a:spcAft>
              <a:buNone/>
            </a:pPr>
            <a:fld id="{63EE72F0-3C61-469A-9F8D-A12B2DFE959C}" type="datetime'''''''''Utl''''ä''nd''ska'''''''' a''''''k''t''''ie''''''r'''">
              <a:rPr lang="en-US" altLang="en-US" sz="1200" smtClean="0"/>
              <a:pPr/>
              <a:t>Utländska aktier</a:t>
            </a:fld>
            <a:endParaRPr lang="en-US" sz="1200" dirty="0"/>
          </a:p>
        </p:txBody>
      </p:sp>
      <p:sp>
        <p:nvSpPr>
          <p:cNvPr id="23" name="Rubrik 1">
            <a:extLst>
              <a:ext uri="{FF2B5EF4-FFF2-40B4-BE49-F238E27FC236}">
                <a16:creationId xmlns:a16="http://schemas.microsoft.com/office/drawing/2014/main" id="{2C7FA291-236E-D3D5-B5D4-16D5391C910D}"/>
              </a:ext>
            </a:extLst>
          </p:cNvPr>
          <p:cNvSpPr txBox="1">
            <a:spLocks/>
          </p:cNvSpPr>
          <p:nvPr/>
        </p:nvSpPr>
        <p:spPr>
          <a:xfrm>
            <a:off x="659307" y="1776412"/>
            <a:ext cx="4860000" cy="4159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1800" dirty="0"/>
              <a:t>Risken minskas automatiskt över tid</a:t>
            </a:r>
          </a:p>
        </p:txBody>
      </p:sp>
      <p:sp>
        <p:nvSpPr>
          <p:cNvPr id="24" name="Rubrik 1">
            <a:extLst>
              <a:ext uri="{FF2B5EF4-FFF2-40B4-BE49-F238E27FC236}">
                <a16:creationId xmlns:a16="http://schemas.microsoft.com/office/drawing/2014/main" id="{C4379A2C-0AFC-2053-16E2-8B5CCE7083F4}"/>
              </a:ext>
            </a:extLst>
          </p:cNvPr>
          <p:cNvSpPr txBox="1">
            <a:spLocks/>
          </p:cNvSpPr>
          <p:nvPr/>
        </p:nvSpPr>
        <p:spPr>
          <a:xfrm>
            <a:off x="6673188" y="1776412"/>
            <a:ext cx="4860000" cy="4159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1800" dirty="0"/>
              <a:t>Historisk avkastning </a:t>
            </a:r>
            <a:r>
              <a:rPr lang="sv-SE" sz="1200" b="0" dirty="0">
                <a:latin typeface="+mn-lt"/>
              </a:rPr>
              <a:t>(ålder/risk påverkar)</a:t>
            </a:r>
            <a:endParaRPr lang="sv-SE" sz="1800" b="0" dirty="0">
              <a:latin typeface="+mn-lt"/>
            </a:endParaRPr>
          </a:p>
        </p:txBody>
      </p:sp>
      <p:graphicFrame>
        <p:nvGraphicFramePr>
          <p:cNvPr id="26" name="Table 213">
            <a:extLst>
              <a:ext uri="{FF2B5EF4-FFF2-40B4-BE49-F238E27FC236}">
                <a16:creationId xmlns:a16="http://schemas.microsoft.com/office/drawing/2014/main" id="{51373341-9FF7-DB52-6037-BA50E8B010FE}"/>
              </a:ext>
            </a:extLst>
          </p:cNvPr>
          <p:cNvGraphicFramePr>
            <a:graphicFrameLocks noGrp="1"/>
          </p:cNvGraphicFramePr>
          <p:nvPr/>
        </p:nvGraphicFramePr>
        <p:xfrm>
          <a:off x="6672694" y="2454274"/>
          <a:ext cx="4860000" cy="296672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124000">
                  <a:extLst>
                    <a:ext uri="{9D8B030D-6E8A-4147-A177-3AD203B41FA5}">
                      <a16:colId xmlns:a16="http://schemas.microsoft.com/office/drawing/2014/main" val="1892365356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1519992452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2825362817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1403064169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8771461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I </a:t>
                      </a:r>
                      <a:r>
                        <a:rPr lang="en-US" sz="1200" dirty="0" err="1"/>
                        <a:t>år</a:t>
                      </a:r>
                      <a:endParaRPr lang="en-US" sz="1200" dirty="0"/>
                    </a:p>
                  </a:txBody>
                  <a:tcPr anchor="ctr">
                    <a:lnL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 </a:t>
                      </a:r>
                      <a:r>
                        <a:rPr lang="en-US" sz="1200" dirty="0" err="1"/>
                        <a:t>år</a:t>
                      </a:r>
                      <a:endParaRPr lang="en-US" sz="1200" dirty="0"/>
                    </a:p>
                  </a:txBody>
                  <a:tcPr anchor="ctr">
                    <a:lnL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 </a:t>
                      </a:r>
                      <a:r>
                        <a:rPr lang="en-US" sz="1200" dirty="0" err="1"/>
                        <a:t>år</a:t>
                      </a:r>
                      <a:endParaRPr lang="en-US" sz="1200" dirty="0"/>
                    </a:p>
                  </a:txBody>
                  <a:tcPr anchor="ctr">
                    <a:lnL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5 </a:t>
                      </a:r>
                      <a:r>
                        <a:rPr lang="en-US" sz="1200" dirty="0" err="1"/>
                        <a:t>år</a:t>
                      </a:r>
                      <a:endParaRPr lang="en-US" sz="1200" dirty="0"/>
                    </a:p>
                  </a:txBody>
                  <a:tcPr anchor="ctr">
                    <a:lnL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97884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18-55 </a:t>
                      </a:r>
                      <a:r>
                        <a:rPr lang="en-US" sz="1200" dirty="0" err="1"/>
                        <a:t>år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11%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14%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27%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40%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02943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65 </a:t>
                      </a:r>
                      <a:r>
                        <a:rPr lang="en-US" sz="1200" dirty="0" err="1"/>
                        <a:t>år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10%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13%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24%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37%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91497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80 </a:t>
                      </a:r>
                      <a:r>
                        <a:rPr lang="en-US" sz="1200" dirty="0" err="1"/>
                        <a:t>år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5%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7%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7%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15%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91179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32547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1" i="0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Andra</a:t>
                      </a:r>
                      <a:r>
                        <a:rPr lang="en-US" sz="1200" b="1" i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 </a:t>
                      </a:r>
                      <a:r>
                        <a:rPr lang="en-US" sz="1200" b="1" i="0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entrélösningar</a:t>
                      </a:r>
                      <a:endParaRPr lang="en-US" sz="1200" b="1" i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129414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i="0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Nordnet</a:t>
                      </a:r>
                      <a:r>
                        <a:rPr lang="en-US" sz="1200" i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 </a:t>
                      </a:r>
                      <a:r>
                        <a:rPr lang="en-US" sz="1200" i="0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Pensionsfond</a:t>
                      </a:r>
                      <a:endParaRPr lang="en-US" sz="1200" i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8%</a:t>
                      </a:r>
                    </a:p>
                  </a:txBody>
                  <a:tcPr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6%</a:t>
                      </a:r>
                    </a:p>
                  </a:txBody>
                  <a:tcPr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13%</a:t>
                      </a:r>
                    </a:p>
                  </a:txBody>
                  <a:tcPr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29%</a:t>
                      </a:r>
                    </a:p>
                  </a:txBody>
                  <a:tcPr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263613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i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Avanza 75</a:t>
                      </a:r>
                    </a:p>
                  </a:txBody>
                  <a:tcPr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9%</a:t>
                      </a:r>
                    </a:p>
                  </a:txBody>
                  <a:tcPr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11%</a:t>
                      </a:r>
                    </a:p>
                  </a:txBody>
                  <a:tcPr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21%</a:t>
                      </a:r>
                    </a:p>
                  </a:txBody>
                  <a:tcPr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37%</a:t>
                      </a:r>
                    </a:p>
                  </a:txBody>
                  <a:tcPr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70250611"/>
                  </a:ext>
                </a:extLst>
              </a:tr>
            </a:tbl>
          </a:graphicData>
        </a:graphic>
      </p:graphicFrame>
      <p:sp>
        <p:nvSpPr>
          <p:cNvPr id="34" name="Rectangle 33">
            <a:extLst>
              <a:ext uri="{FF2B5EF4-FFF2-40B4-BE49-F238E27FC236}">
                <a16:creationId xmlns:a16="http://schemas.microsoft.com/office/drawing/2014/main" id="{0F9EFB4D-4960-D833-4DBC-7A1DB30BA3E1}"/>
              </a:ext>
            </a:extLst>
          </p:cNvPr>
          <p:cNvSpPr/>
          <p:nvPr/>
        </p:nvSpPr>
        <p:spPr>
          <a:xfrm>
            <a:off x="3666000" y="5782469"/>
            <a:ext cx="4860000" cy="4476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+mj-lt"/>
              </a:rPr>
              <a:t>Ovanligt</a:t>
            </a:r>
            <a:r>
              <a:rPr lang="en-US" dirty="0">
                <a:solidFill>
                  <a:schemeClr val="tx1"/>
                </a:solidFill>
                <a:latin typeface="+mj-lt"/>
              </a:rPr>
              <a:t> bra </a:t>
            </a:r>
            <a:r>
              <a:rPr lang="en-US" dirty="0" err="1">
                <a:solidFill>
                  <a:schemeClr val="tx1"/>
                </a:solidFill>
                <a:latin typeface="+mj-lt"/>
              </a:rPr>
              <a:t>avkastning</a:t>
            </a:r>
            <a:r>
              <a:rPr lang="en-US" dirty="0">
                <a:solidFill>
                  <a:schemeClr val="tx1"/>
                </a:solidFill>
                <a:latin typeface="+mj-lt"/>
              </a:rPr>
              <a:t> för </a:t>
            </a:r>
            <a:r>
              <a:rPr lang="en-US" dirty="0" err="1">
                <a:solidFill>
                  <a:schemeClr val="tx1"/>
                </a:solidFill>
                <a:latin typeface="+mj-lt"/>
              </a:rPr>
              <a:t>kunder</a:t>
            </a:r>
            <a:r>
              <a:rPr lang="en-US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+mj-lt"/>
              </a:rPr>
              <a:t>som</a:t>
            </a:r>
            <a:r>
              <a:rPr lang="en-US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+mj-lt"/>
              </a:rPr>
              <a:t>inte</a:t>
            </a:r>
            <a:r>
              <a:rPr lang="en-US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+mj-lt"/>
              </a:rPr>
              <a:t>vill</a:t>
            </a:r>
            <a:r>
              <a:rPr lang="en-US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+mj-lt"/>
              </a:rPr>
              <a:t>vara</a:t>
            </a:r>
            <a:r>
              <a:rPr lang="en-US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+mj-lt"/>
              </a:rPr>
              <a:t>aktiva</a:t>
            </a:r>
            <a:r>
              <a:rPr lang="en-US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+mj-lt"/>
              </a:rPr>
              <a:t>i</a:t>
            </a:r>
            <a:r>
              <a:rPr lang="en-US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+mj-lt"/>
              </a:rPr>
              <a:t>sitt</a:t>
            </a:r>
            <a:r>
              <a:rPr lang="en-US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+mj-lt"/>
              </a:rPr>
              <a:t>sparande</a:t>
            </a:r>
            <a:r>
              <a:rPr lang="en-US" dirty="0">
                <a:solidFill>
                  <a:schemeClr val="tx1"/>
                </a:solidFill>
                <a:latin typeface="+mj-lt"/>
              </a:rPr>
              <a:t>!</a:t>
            </a:r>
          </a:p>
        </p:txBody>
      </p:sp>
      <p:sp>
        <p:nvSpPr>
          <p:cNvPr id="37" name="Speech Bubble: Rectangle 36">
            <a:extLst>
              <a:ext uri="{FF2B5EF4-FFF2-40B4-BE49-F238E27FC236}">
                <a16:creationId xmlns:a16="http://schemas.microsoft.com/office/drawing/2014/main" id="{D459332E-ABC2-75AF-5A79-B2FE504567BA}"/>
              </a:ext>
            </a:extLst>
          </p:cNvPr>
          <p:cNvSpPr/>
          <p:nvPr/>
        </p:nvSpPr>
        <p:spPr>
          <a:xfrm>
            <a:off x="9254067" y="4046310"/>
            <a:ext cx="2278627" cy="617765"/>
          </a:xfrm>
          <a:prstGeom prst="wedgeRoundRectCallout">
            <a:avLst>
              <a:gd name="adj1" fmla="val 22283"/>
              <a:gd name="adj2" fmla="val 70988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 dirty="0">
                <a:solidFill>
                  <a:schemeClr val="tx1"/>
                </a:solidFill>
              </a:rPr>
              <a:t>Överlägsen avkastning vs </a:t>
            </a:r>
            <a:r>
              <a:rPr lang="sv-SE" sz="1000" dirty="0" err="1">
                <a:solidFill>
                  <a:schemeClr val="tx1"/>
                </a:solidFill>
              </a:rPr>
              <a:t>Nordnet</a:t>
            </a:r>
            <a:r>
              <a:rPr lang="sv-SE" sz="1000" dirty="0">
                <a:solidFill>
                  <a:schemeClr val="tx1"/>
                </a:solidFill>
              </a:rPr>
              <a:t> och Avanza på alla tidsperioder!</a:t>
            </a:r>
          </a:p>
        </p:txBody>
      </p:sp>
      <p:sp>
        <p:nvSpPr>
          <p:cNvPr id="3" name="Rubrik 1">
            <a:extLst>
              <a:ext uri="{FF2B5EF4-FFF2-40B4-BE49-F238E27FC236}">
                <a16:creationId xmlns:a16="http://schemas.microsoft.com/office/drawing/2014/main" id="{C2A7B8E9-2110-4906-BD16-162F5A90484D}"/>
              </a:ext>
            </a:extLst>
          </p:cNvPr>
          <p:cNvSpPr txBox="1">
            <a:spLocks/>
          </p:cNvSpPr>
          <p:nvPr/>
        </p:nvSpPr>
        <p:spPr>
          <a:xfrm>
            <a:off x="665512" y="231458"/>
            <a:ext cx="5642741" cy="17601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j-ea"/>
                <a:cs typeface="+mj-cs"/>
              </a:rPr>
              <a:t>Fondförsäkring – Entrélösning</a:t>
            </a:r>
          </a:p>
        </p:txBody>
      </p:sp>
    </p:spTree>
    <p:extLst>
      <p:ext uri="{BB962C8B-B14F-4D97-AF65-F5344CB8AC3E}">
        <p14:creationId xmlns:p14="http://schemas.microsoft.com/office/powerpoint/2010/main" val="4056617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501ED4A-03F1-4CC6-8B94-F4D262CFB6B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11" imgH="411" progId="TCLayout.ActiveDocument.1">
                  <p:embed/>
                </p:oleObj>
              </mc:Choice>
              <mc:Fallback>
                <p:oleObj name="think-cell Slide" r:id="rId4" imgW="411" imgH="41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501ED4A-03F1-4CC6-8B94-F4D262CFB6B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" name="Rectangle 78">
            <a:extLst>
              <a:ext uri="{FF2B5EF4-FFF2-40B4-BE49-F238E27FC236}">
                <a16:creationId xmlns:a16="http://schemas.microsoft.com/office/drawing/2014/main" id="{1F75FA52-4B37-4B8E-A0AE-F3248F5D78C1}"/>
              </a:ext>
            </a:extLst>
          </p:cNvPr>
          <p:cNvSpPr/>
          <p:nvPr/>
        </p:nvSpPr>
        <p:spPr>
          <a:xfrm>
            <a:off x="4397626" y="1952935"/>
            <a:ext cx="7135066" cy="4135542"/>
          </a:xfrm>
          <a:prstGeom prst="roundRect">
            <a:avLst>
              <a:gd name="adj" fmla="val 6723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E09C2A-FB75-4D0B-976C-E9B78E30D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/>
          <a:lstStyle/>
          <a:p>
            <a:r>
              <a:rPr lang="sv-SE" b="1" dirty="0"/>
              <a:t>Flexibel utbetalning | </a:t>
            </a:r>
            <a:r>
              <a:rPr lang="sv-SE" dirty="0" err="1"/>
              <a:t>Personalisera</a:t>
            </a:r>
            <a:r>
              <a:rPr lang="sv-SE" dirty="0"/>
              <a:t> utbetalningen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942F48-409B-494F-A608-52C8E30C1A9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1AD1EF-0862-4970-85B2-DC445227086F}" type="slidenum">
              <a:rPr kumimoji="0" lang="sv-SE" sz="800" b="0" i="0" u="none" strike="noStrike" kern="1200" cap="none" spc="0" normalizeH="0" baseline="0" noProof="0" smtClean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sv-SE" sz="800" b="0" i="0" u="none" strike="noStrike" kern="1200" cap="none" spc="0" normalizeH="0" baseline="0" noProof="0">
              <a:ln>
                <a:noFill/>
              </a:ln>
              <a:solidFill>
                <a:srgbClr val="999999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B537783-7EF4-46CC-A5E6-7C1D070974EE}"/>
              </a:ext>
            </a:extLst>
          </p:cNvPr>
          <p:cNvGrpSpPr/>
          <p:nvPr/>
        </p:nvGrpSpPr>
        <p:grpSpPr>
          <a:xfrm>
            <a:off x="8426450" y="3386985"/>
            <a:ext cx="675554" cy="918250"/>
            <a:chOff x="1152519" y="4743451"/>
            <a:chExt cx="738187" cy="1260676"/>
          </a:xfrm>
          <a:solidFill>
            <a:schemeClr val="accent3"/>
          </a:solidFill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19329C0F-9CD3-4719-80E5-458C305584B0}"/>
                </a:ext>
              </a:extLst>
            </p:cNvPr>
            <p:cNvSpPr/>
            <p:nvPr/>
          </p:nvSpPr>
          <p:spPr>
            <a:xfrm>
              <a:off x="1152525" y="4848229"/>
              <a:ext cx="738181" cy="11558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28" name="Right Triangle 27">
              <a:extLst>
                <a:ext uri="{FF2B5EF4-FFF2-40B4-BE49-F238E27FC236}">
                  <a16:creationId xmlns:a16="http://schemas.microsoft.com/office/drawing/2014/main" id="{56C718CB-5316-43B0-B36D-8497B61288C1}"/>
                </a:ext>
              </a:extLst>
            </p:cNvPr>
            <p:cNvSpPr/>
            <p:nvPr/>
          </p:nvSpPr>
          <p:spPr>
            <a:xfrm flipH="1">
              <a:off x="1152519" y="4743451"/>
              <a:ext cx="738177" cy="105633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C61EFBD-38AE-4625-82C4-84786E87F123}"/>
              </a:ext>
            </a:extLst>
          </p:cNvPr>
          <p:cNvGrpSpPr/>
          <p:nvPr/>
        </p:nvGrpSpPr>
        <p:grpSpPr>
          <a:xfrm>
            <a:off x="9105452" y="2759273"/>
            <a:ext cx="672101" cy="1545962"/>
            <a:chOff x="1152519" y="4743451"/>
            <a:chExt cx="738187" cy="1260676"/>
          </a:xfrm>
          <a:solidFill>
            <a:schemeClr val="accent2"/>
          </a:solidFill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7B9FD9DF-8672-4A90-96E9-917ADE8DE40E}"/>
                </a:ext>
              </a:extLst>
            </p:cNvPr>
            <p:cNvSpPr/>
            <p:nvPr/>
          </p:nvSpPr>
          <p:spPr>
            <a:xfrm>
              <a:off x="1152525" y="4848229"/>
              <a:ext cx="738181" cy="11558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32" name="Right Triangle 31">
              <a:extLst>
                <a:ext uri="{FF2B5EF4-FFF2-40B4-BE49-F238E27FC236}">
                  <a16:creationId xmlns:a16="http://schemas.microsoft.com/office/drawing/2014/main" id="{6B5501F4-D513-41A8-B74F-20FAC0E2A20E}"/>
                </a:ext>
              </a:extLst>
            </p:cNvPr>
            <p:cNvSpPr/>
            <p:nvPr/>
          </p:nvSpPr>
          <p:spPr>
            <a:xfrm flipH="1">
              <a:off x="1152519" y="4743451"/>
              <a:ext cx="738177" cy="105633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A00664E-F810-49DB-B8BE-C3979862DF70}"/>
              </a:ext>
            </a:extLst>
          </p:cNvPr>
          <p:cNvGrpSpPr/>
          <p:nvPr/>
        </p:nvGrpSpPr>
        <p:grpSpPr>
          <a:xfrm>
            <a:off x="9781955" y="3029688"/>
            <a:ext cx="1340780" cy="1275547"/>
            <a:chOff x="1152519" y="4743451"/>
            <a:chExt cx="738187" cy="1260676"/>
          </a:xfrm>
          <a:solidFill>
            <a:schemeClr val="accent1"/>
          </a:solidFill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013D157C-A54E-43BC-9EB5-44931DC1D010}"/>
                </a:ext>
              </a:extLst>
            </p:cNvPr>
            <p:cNvSpPr/>
            <p:nvPr/>
          </p:nvSpPr>
          <p:spPr>
            <a:xfrm>
              <a:off x="1152525" y="4848229"/>
              <a:ext cx="738181" cy="11558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35" name="Right Triangle 34">
              <a:extLst>
                <a:ext uri="{FF2B5EF4-FFF2-40B4-BE49-F238E27FC236}">
                  <a16:creationId xmlns:a16="http://schemas.microsoft.com/office/drawing/2014/main" id="{C1B3AB4C-C3EE-433E-9D83-F7294A00D44D}"/>
                </a:ext>
              </a:extLst>
            </p:cNvPr>
            <p:cNvSpPr/>
            <p:nvPr/>
          </p:nvSpPr>
          <p:spPr>
            <a:xfrm flipH="1">
              <a:off x="1152519" y="4743451"/>
              <a:ext cx="738177" cy="105633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</p:grp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80A7FF4-4FDE-49B5-8A93-F9DFD195F534}"/>
              </a:ext>
            </a:extLst>
          </p:cNvPr>
          <p:cNvCxnSpPr>
            <a:cxnSpLocks/>
          </p:cNvCxnSpPr>
          <p:nvPr/>
        </p:nvCxnSpPr>
        <p:spPr>
          <a:xfrm flipV="1">
            <a:off x="8426454" y="2330801"/>
            <a:ext cx="0" cy="1970024"/>
          </a:xfrm>
          <a:prstGeom prst="straightConnector1">
            <a:avLst/>
          </a:prstGeom>
          <a:ln w="1905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AAF6CE41-630E-452A-ADEC-63E1FC0DC099}"/>
              </a:ext>
            </a:extLst>
          </p:cNvPr>
          <p:cNvSpPr txBox="1">
            <a:spLocks/>
          </p:cNvSpPr>
          <p:nvPr/>
        </p:nvSpPr>
        <p:spPr>
          <a:xfrm rot="16200000">
            <a:off x="7408950" y="3365315"/>
            <a:ext cx="1711454" cy="1595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Utbetalningsbelopp</a:t>
            </a: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727741A0-74F0-4327-A955-424B4B6DFAC6}"/>
              </a:ext>
            </a:extLst>
          </p:cNvPr>
          <p:cNvSpPr txBox="1">
            <a:spLocks/>
          </p:cNvSpPr>
          <p:nvPr/>
        </p:nvSpPr>
        <p:spPr>
          <a:xfrm>
            <a:off x="8652158" y="4548117"/>
            <a:ext cx="2296563" cy="1595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År</a:t>
            </a:r>
            <a:endParaRPr kumimoji="0" lang="sv-SE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39E54E6-3772-4A7E-9BDA-A88F0F3377EE}"/>
              </a:ext>
            </a:extLst>
          </p:cNvPr>
          <p:cNvCxnSpPr>
            <a:cxnSpLocks/>
          </p:cNvCxnSpPr>
          <p:nvPr/>
        </p:nvCxnSpPr>
        <p:spPr>
          <a:xfrm>
            <a:off x="9102015" y="4258693"/>
            <a:ext cx="0" cy="84263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21BA46F-6762-4CC1-859E-42BB428D3384}"/>
              </a:ext>
            </a:extLst>
          </p:cNvPr>
          <p:cNvCxnSpPr>
            <a:cxnSpLocks/>
          </p:cNvCxnSpPr>
          <p:nvPr/>
        </p:nvCxnSpPr>
        <p:spPr>
          <a:xfrm>
            <a:off x="9777579" y="4258693"/>
            <a:ext cx="0" cy="84263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485CEE6-ED92-4E2C-A713-61D45D4AA2E1}"/>
              </a:ext>
            </a:extLst>
          </p:cNvPr>
          <p:cNvCxnSpPr>
            <a:cxnSpLocks/>
          </p:cNvCxnSpPr>
          <p:nvPr/>
        </p:nvCxnSpPr>
        <p:spPr>
          <a:xfrm>
            <a:off x="10453144" y="4258693"/>
            <a:ext cx="0" cy="84263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B32D84A-DDD7-49F0-92E5-A3D26C6A596A}"/>
              </a:ext>
            </a:extLst>
          </p:cNvPr>
          <p:cNvCxnSpPr>
            <a:cxnSpLocks/>
          </p:cNvCxnSpPr>
          <p:nvPr/>
        </p:nvCxnSpPr>
        <p:spPr>
          <a:xfrm rot="5400000" flipV="1">
            <a:off x="9800439" y="2929682"/>
            <a:ext cx="0" cy="2747970"/>
          </a:xfrm>
          <a:prstGeom prst="straightConnector1">
            <a:avLst/>
          </a:prstGeom>
          <a:ln w="1905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C1CF062D-1473-4F01-8B10-EC7EE6997000}"/>
              </a:ext>
            </a:extLst>
          </p:cNvPr>
          <p:cNvSpPr txBox="1">
            <a:spLocks/>
          </p:cNvSpPr>
          <p:nvPr/>
        </p:nvSpPr>
        <p:spPr>
          <a:xfrm>
            <a:off x="9031805" y="4388550"/>
            <a:ext cx="140377" cy="1595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5</a:t>
            </a:r>
            <a:endParaRPr kumimoji="0" lang="sv-SE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39" name="Title 1">
            <a:extLst>
              <a:ext uri="{FF2B5EF4-FFF2-40B4-BE49-F238E27FC236}">
                <a16:creationId xmlns:a16="http://schemas.microsoft.com/office/drawing/2014/main" id="{E436D266-D65C-419C-898A-295109BF0915}"/>
              </a:ext>
            </a:extLst>
          </p:cNvPr>
          <p:cNvSpPr txBox="1">
            <a:spLocks/>
          </p:cNvSpPr>
          <p:nvPr/>
        </p:nvSpPr>
        <p:spPr>
          <a:xfrm>
            <a:off x="9682399" y="4388550"/>
            <a:ext cx="190288" cy="1595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10</a:t>
            </a:r>
          </a:p>
        </p:txBody>
      </p:sp>
      <p:sp>
        <p:nvSpPr>
          <p:cNvPr id="40" name="Title 1">
            <a:extLst>
              <a:ext uri="{FF2B5EF4-FFF2-40B4-BE49-F238E27FC236}">
                <a16:creationId xmlns:a16="http://schemas.microsoft.com/office/drawing/2014/main" id="{D9788061-3A02-4CCD-8EF0-63207BF52EF9}"/>
              </a:ext>
            </a:extLst>
          </p:cNvPr>
          <p:cNvSpPr txBox="1">
            <a:spLocks/>
          </p:cNvSpPr>
          <p:nvPr/>
        </p:nvSpPr>
        <p:spPr>
          <a:xfrm>
            <a:off x="10340417" y="4388550"/>
            <a:ext cx="223836" cy="1595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j-ea"/>
                <a:cs typeface="+mj-cs"/>
              </a:rPr>
              <a:t>15</a:t>
            </a:r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C224A35D-6D65-40C7-84E4-E95E79733AC3}"/>
              </a:ext>
            </a:extLst>
          </p:cNvPr>
          <p:cNvSpPr txBox="1">
            <a:spLocks/>
          </p:cNvSpPr>
          <p:nvPr/>
        </p:nvSpPr>
        <p:spPr>
          <a:xfrm>
            <a:off x="11007023" y="4388550"/>
            <a:ext cx="223834" cy="1595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20</a:t>
            </a:r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2D62BD8B-D6C7-4D7D-9418-827CDB2C8C26}"/>
              </a:ext>
            </a:extLst>
          </p:cNvPr>
          <p:cNvCxnSpPr>
            <a:cxnSpLocks/>
            <a:stCxn id="75" idx="3"/>
          </p:cNvCxnSpPr>
          <p:nvPr/>
        </p:nvCxnSpPr>
        <p:spPr>
          <a:xfrm>
            <a:off x="4121490" y="2561042"/>
            <a:ext cx="276136" cy="0"/>
          </a:xfrm>
          <a:prstGeom prst="line">
            <a:avLst/>
          </a:prstGeom>
          <a:ln w="25400">
            <a:solidFill>
              <a:schemeClr val="accent1"/>
            </a:solidFill>
            <a:headEnd type="none" w="med" len="med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>
            <a:extLst>
              <a:ext uri="{FF2B5EF4-FFF2-40B4-BE49-F238E27FC236}">
                <a16:creationId xmlns:a16="http://schemas.microsoft.com/office/drawing/2014/main" id="{3704BB07-C554-4026-8FF4-66E8DEDFDF48}"/>
              </a:ext>
            </a:extLst>
          </p:cNvPr>
          <p:cNvSpPr txBox="1"/>
          <p:nvPr/>
        </p:nvSpPr>
        <p:spPr>
          <a:xfrm>
            <a:off x="8650453" y="3747586"/>
            <a:ext cx="22754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A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BC7E29BA-A797-4719-AD0C-7455A013DC7B}"/>
              </a:ext>
            </a:extLst>
          </p:cNvPr>
          <p:cNvSpPr txBox="1"/>
          <p:nvPr/>
        </p:nvSpPr>
        <p:spPr>
          <a:xfrm>
            <a:off x="9322442" y="3747586"/>
            <a:ext cx="22754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B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3CD189F7-4238-4714-BB30-804AAB6CFECC}"/>
              </a:ext>
            </a:extLst>
          </p:cNvPr>
          <p:cNvSpPr txBox="1"/>
          <p:nvPr/>
        </p:nvSpPr>
        <p:spPr>
          <a:xfrm>
            <a:off x="10338571" y="3747586"/>
            <a:ext cx="22754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C</a:t>
            </a:r>
          </a:p>
        </p:txBody>
      </p:sp>
      <p:graphicFrame>
        <p:nvGraphicFramePr>
          <p:cNvPr id="97" name="Table 97">
            <a:extLst>
              <a:ext uri="{FF2B5EF4-FFF2-40B4-BE49-F238E27FC236}">
                <a16:creationId xmlns:a16="http://schemas.microsoft.com/office/drawing/2014/main" id="{92ABC42B-BE96-4823-8AAA-CE288B3985A6}"/>
              </a:ext>
            </a:extLst>
          </p:cNvPr>
          <p:cNvGraphicFramePr>
            <a:graphicFrameLocks noGrp="1"/>
          </p:cNvGraphicFramePr>
          <p:nvPr/>
        </p:nvGraphicFramePr>
        <p:xfrm>
          <a:off x="8426452" y="4749649"/>
          <a:ext cx="2696263" cy="731520"/>
        </p:xfrm>
        <a:graphic>
          <a:graphicData uri="http://schemas.openxmlformats.org/drawingml/2006/table">
            <a:tbl>
              <a:tblPr bandRow="1">
                <a:tableStyleId>{912C8C85-51F0-491E-9774-3900AFEF0FD7}</a:tableStyleId>
              </a:tblPr>
              <a:tblGrid>
                <a:gridCol w="430424">
                  <a:extLst>
                    <a:ext uri="{9D8B030D-6E8A-4147-A177-3AD203B41FA5}">
                      <a16:colId xmlns:a16="http://schemas.microsoft.com/office/drawing/2014/main" val="1828036005"/>
                    </a:ext>
                  </a:extLst>
                </a:gridCol>
                <a:gridCol w="768556">
                  <a:extLst>
                    <a:ext uri="{9D8B030D-6E8A-4147-A177-3AD203B41FA5}">
                      <a16:colId xmlns:a16="http://schemas.microsoft.com/office/drawing/2014/main" val="4106606283"/>
                    </a:ext>
                  </a:extLst>
                </a:gridCol>
                <a:gridCol w="1497283">
                  <a:extLst>
                    <a:ext uri="{9D8B030D-6E8A-4147-A177-3AD203B41FA5}">
                      <a16:colId xmlns:a16="http://schemas.microsoft.com/office/drawing/2014/main" val="1970807796"/>
                    </a:ext>
                  </a:extLst>
                </a:gridCol>
              </a:tblGrid>
              <a:tr h="144000">
                <a:tc>
                  <a:txBody>
                    <a:bodyPr/>
                    <a:lstStyle/>
                    <a:p>
                      <a:pPr algn="ctr"/>
                      <a:r>
                        <a:rPr lang="sv-SE" sz="1000" b="1" dirty="0"/>
                        <a:t>A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miter lim="800000"/>
                    </a:lnL>
                    <a:lnR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v-SE" sz="1000" dirty="0"/>
                        <a:t>År 0-5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v-SE" sz="1000" dirty="0"/>
                        <a:t>15% av kapitalet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30408436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ctr"/>
                      <a:r>
                        <a:rPr lang="sv-SE" sz="1000" b="1" dirty="0"/>
                        <a:t>B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miter lim="800000"/>
                    </a:lnL>
                    <a:lnR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v-SE" sz="1000" dirty="0"/>
                        <a:t>År 5-10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v-SE" sz="1000" dirty="0"/>
                        <a:t>25% av kapitalet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61312105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ctr"/>
                      <a:r>
                        <a:rPr lang="sv-SE" sz="1000" b="1" dirty="0"/>
                        <a:t>C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miter lim="800000"/>
                    </a:lnL>
                    <a:lnR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v-SE" sz="1000" dirty="0"/>
                        <a:t>År 10-20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v-SE" sz="1000" dirty="0"/>
                        <a:t>60% av kapitalet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69382369"/>
                  </a:ext>
                </a:extLst>
              </a:tr>
            </a:tbl>
          </a:graphicData>
        </a:graphic>
      </p:graphicFrame>
      <p:sp>
        <p:nvSpPr>
          <p:cNvPr id="98" name="Title 1">
            <a:extLst>
              <a:ext uri="{FF2B5EF4-FFF2-40B4-BE49-F238E27FC236}">
                <a16:creationId xmlns:a16="http://schemas.microsoft.com/office/drawing/2014/main" id="{838A62C6-D11B-4EA4-92F3-09D3680B5FB2}"/>
              </a:ext>
            </a:extLst>
          </p:cNvPr>
          <p:cNvSpPr txBox="1">
            <a:spLocks/>
          </p:cNvSpPr>
          <p:nvPr/>
        </p:nvSpPr>
        <p:spPr>
          <a:xfrm>
            <a:off x="10394055" y="2323827"/>
            <a:ext cx="780369" cy="285679"/>
          </a:xfrm>
          <a:prstGeom prst="roundRect">
            <a:avLst/>
          </a:prstGeom>
          <a:solidFill>
            <a:schemeClr val="bg1"/>
          </a:solidFill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j-ea"/>
                <a:cs typeface="+mj-cs"/>
              </a:rPr>
              <a:t>Exempel</a:t>
            </a:r>
            <a:endParaRPr kumimoji="0" lang="sv-SE" sz="1050" b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104" name="Title 1">
            <a:extLst>
              <a:ext uri="{FF2B5EF4-FFF2-40B4-BE49-F238E27FC236}">
                <a16:creationId xmlns:a16="http://schemas.microsoft.com/office/drawing/2014/main" id="{C2A387B4-E952-4307-9383-25560126ED32}"/>
              </a:ext>
            </a:extLst>
          </p:cNvPr>
          <p:cNvSpPr txBox="1">
            <a:spLocks/>
          </p:cNvSpPr>
          <p:nvPr/>
        </p:nvSpPr>
        <p:spPr>
          <a:xfrm>
            <a:off x="4771445" y="2327678"/>
            <a:ext cx="3159434" cy="30625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+mj-cs"/>
              </a:rPr>
              <a:t>Så här funkar det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Möjlighet att anpassa utbetalningar efter behov, </a:t>
            </a:r>
            <a:r>
              <a:rPr lang="sv-SE" sz="1200" dirty="0">
                <a:solidFill>
                  <a:srgbClr val="000000"/>
                </a:solidFill>
                <a:latin typeface="+mn-lt"/>
              </a:rPr>
              <a:t>passar till exempel vid</a:t>
            </a: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deltidsarbete efter pension</a:t>
            </a:r>
            <a:b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1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Välj</a:t>
            </a:r>
            <a:r>
              <a:rPr kumimoji="0" lang="sv-SE" sz="12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ett fast eller rörligt belopp under första 5 åren. Därefter möjligt att: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12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28650" lvl="1" indent="-17145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sv-SE" sz="1200" dirty="0">
                <a:solidFill>
                  <a:srgbClr val="000000"/>
                </a:solidFill>
              </a:rPr>
              <a:t>Få</a:t>
            </a:r>
            <a:r>
              <a:rPr lang="sv-SE" sz="1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engångsutbetalning på kvarvarande belopp</a:t>
            </a:r>
          </a:p>
          <a:p>
            <a:pPr marL="628650" lvl="1" indent="-17145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sv-SE" sz="1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Pausa utbetalningen</a:t>
            </a:r>
          </a:p>
          <a:p>
            <a:pPr marL="628650" lvl="1" indent="-17145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sv-SE" sz="1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Starta löpande utbetalning igen</a:t>
            </a:r>
          </a:p>
          <a:p>
            <a:pPr lvl="0">
              <a:defRPr/>
            </a:pPr>
            <a:endParaRPr lang="sv-SE" sz="1200" b="1" dirty="0">
              <a:solidFill>
                <a:srgbClr val="000000"/>
              </a:solidFill>
            </a:endParaRPr>
          </a:p>
          <a:p>
            <a:pPr lvl="0">
              <a:defRPr/>
            </a:pPr>
            <a:r>
              <a:rPr lang="sv-SE" sz="1400" dirty="0">
                <a:solidFill>
                  <a:srgbClr val="000000"/>
                </a:solidFill>
              </a:rPr>
              <a:t>Övrigt</a:t>
            </a:r>
            <a:b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j-ea"/>
                <a:cs typeface="+mj-cs"/>
              </a:rPr>
            </a:br>
            <a:endParaRPr kumimoji="0" lang="sv-SE" sz="1200" b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j-ea"/>
              <a:cs typeface="+mj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1000" dirty="0">
                <a:solidFill>
                  <a:srgbClr val="000000"/>
                </a:solidFill>
                <a:latin typeface="+mn-lt"/>
              </a:rPr>
              <a:t>Inte</a:t>
            </a:r>
            <a:r>
              <a:rPr kumimoji="0" lang="sv-SE" sz="1000" b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möjligt att sänka utbetalning under första 5 åren (pga. nuvarande skattelagstiftning)</a:t>
            </a:r>
          </a:p>
        </p:txBody>
      </p:sp>
      <p:grpSp>
        <p:nvGrpSpPr>
          <p:cNvPr id="26" name="Grupp 25">
            <a:extLst>
              <a:ext uri="{FF2B5EF4-FFF2-40B4-BE49-F238E27FC236}">
                <a16:creationId xmlns:a16="http://schemas.microsoft.com/office/drawing/2014/main" id="{78A02952-FCB0-6A8D-0BDE-11A167AFE3C5}"/>
              </a:ext>
            </a:extLst>
          </p:cNvPr>
          <p:cNvGrpSpPr/>
          <p:nvPr/>
        </p:nvGrpSpPr>
        <p:grpSpPr>
          <a:xfrm>
            <a:off x="659307" y="3409936"/>
            <a:ext cx="3462183" cy="1216215"/>
            <a:chOff x="561500" y="3958035"/>
            <a:chExt cx="3462183" cy="1216215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2B77807E-5B4E-4969-B740-78AA333C274A}"/>
                </a:ext>
              </a:extLst>
            </p:cNvPr>
            <p:cNvSpPr/>
            <p:nvPr/>
          </p:nvSpPr>
          <p:spPr>
            <a:xfrm>
              <a:off x="561500" y="3958035"/>
              <a:ext cx="3462183" cy="121621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5400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Livsvarig utbetalning</a:t>
              </a:r>
              <a:b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rPr>
              </a:br>
              <a:r>
                <a:rPr kumimoji="0" lang="sv-SE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Återbetalningsskydd 20 år och max 85 år</a:t>
              </a:r>
            </a:p>
          </p:txBody>
        </p:sp>
        <p:pic>
          <p:nvPicPr>
            <p:cNvPr id="12" name="xyxIcon">
              <a:extLst>
                <a:ext uri="{FF2B5EF4-FFF2-40B4-BE49-F238E27FC236}">
                  <a16:creationId xmlns:a16="http://schemas.microsoft.com/office/drawing/2014/main" id="{969F7676-4487-C6FE-B9E7-360A7ACB26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12139" y="4311863"/>
              <a:ext cx="466725" cy="466725"/>
            </a:xfrm>
            <a:prstGeom prst="rect">
              <a:avLst/>
            </a:prstGeom>
          </p:spPr>
        </p:pic>
      </p:grpSp>
      <p:grpSp>
        <p:nvGrpSpPr>
          <p:cNvPr id="36" name="Grupp 35">
            <a:extLst>
              <a:ext uri="{FF2B5EF4-FFF2-40B4-BE49-F238E27FC236}">
                <a16:creationId xmlns:a16="http://schemas.microsoft.com/office/drawing/2014/main" id="{D00C23A6-4E03-CA39-6E97-DF8D06199833}"/>
              </a:ext>
            </a:extLst>
          </p:cNvPr>
          <p:cNvGrpSpPr/>
          <p:nvPr/>
        </p:nvGrpSpPr>
        <p:grpSpPr>
          <a:xfrm>
            <a:off x="673807" y="4877585"/>
            <a:ext cx="3462182" cy="1210892"/>
            <a:chOff x="576000" y="5126242"/>
            <a:chExt cx="3462182" cy="1210892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E1929F09-9B31-4799-B8D9-C3B0FD4615CE}"/>
                </a:ext>
              </a:extLst>
            </p:cNvPr>
            <p:cNvSpPr/>
            <p:nvPr/>
          </p:nvSpPr>
          <p:spPr>
            <a:xfrm>
              <a:off x="576000" y="5126242"/>
              <a:ext cx="3462182" cy="121089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5400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Flytta in pension under utbetalning</a:t>
              </a:r>
              <a:b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rPr>
              </a:br>
              <a:r>
                <a:rPr kumimoji="0" lang="sv-SE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Utbetalningstid minst 5 år (efter </a:t>
              </a:r>
              <a:r>
                <a:rPr kumimoji="0" lang="sv-SE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inflytt</a:t>
              </a:r>
              <a:r>
                <a:rPr kumimoji="0" lang="sv-SE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)</a:t>
              </a:r>
              <a:br>
                <a:rPr kumimoji="0" lang="sv-SE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</a:br>
              <a:r>
                <a:rPr kumimoji="0" lang="sv-SE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Möjlighet att stoppa utbetalningen</a:t>
              </a:r>
            </a:p>
          </p:txBody>
        </p:sp>
        <p:pic>
          <p:nvPicPr>
            <p:cNvPr id="21" name="Bild 20">
              <a:extLst>
                <a:ext uri="{FF2B5EF4-FFF2-40B4-BE49-F238E27FC236}">
                  <a16:creationId xmlns:a16="http://schemas.microsoft.com/office/drawing/2014/main" id="{DF014182-551D-6D9F-FA19-64A9424B538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01996" y="5503088"/>
              <a:ext cx="457200" cy="457200"/>
            </a:xfrm>
            <a:prstGeom prst="rect">
              <a:avLst/>
            </a:prstGeom>
          </p:spPr>
        </p:pic>
      </p:grpSp>
      <p:grpSp>
        <p:nvGrpSpPr>
          <p:cNvPr id="25" name="Grupp 24">
            <a:extLst>
              <a:ext uri="{FF2B5EF4-FFF2-40B4-BE49-F238E27FC236}">
                <a16:creationId xmlns:a16="http://schemas.microsoft.com/office/drawing/2014/main" id="{6679100B-9337-BD7B-2565-E69C224B84D8}"/>
              </a:ext>
            </a:extLst>
          </p:cNvPr>
          <p:cNvGrpSpPr/>
          <p:nvPr/>
        </p:nvGrpSpPr>
        <p:grpSpPr>
          <a:xfrm>
            <a:off x="659307" y="1952934"/>
            <a:ext cx="3462183" cy="1216215"/>
            <a:chOff x="561500" y="2658936"/>
            <a:chExt cx="3462183" cy="1216215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8F85288-1C8E-424E-9FD9-1DFD8AD75F58}"/>
                </a:ext>
              </a:extLst>
            </p:cNvPr>
            <p:cNvSpPr/>
            <p:nvPr/>
          </p:nvSpPr>
          <p:spPr>
            <a:xfrm>
              <a:off x="561500" y="2658936"/>
              <a:ext cx="3462183" cy="1216215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5400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Flexibel utbetalning</a:t>
              </a:r>
            </a:p>
          </p:txBody>
        </p:sp>
        <p:pic>
          <p:nvPicPr>
            <p:cNvPr id="22" name="xyxIcon">
              <a:extLst>
                <a:ext uri="{FF2B5EF4-FFF2-40B4-BE49-F238E27FC236}">
                  <a16:creationId xmlns:a16="http://schemas.microsoft.com/office/drawing/2014/main" id="{E8F3D885-F3C1-D4AD-7AAB-1DE97FA73B6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12140" y="3033680"/>
              <a:ext cx="466725" cy="466725"/>
            </a:xfrm>
            <a:prstGeom prst="rect">
              <a:avLst/>
            </a:prstGeom>
          </p:spPr>
        </p:pic>
      </p:grpSp>
      <p:sp>
        <p:nvSpPr>
          <p:cNvPr id="3" name="Rubrik 1">
            <a:extLst>
              <a:ext uri="{FF2B5EF4-FFF2-40B4-BE49-F238E27FC236}">
                <a16:creationId xmlns:a16="http://schemas.microsoft.com/office/drawing/2014/main" id="{212EFA3E-3593-5F63-63C4-0B0E81725B18}"/>
              </a:ext>
            </a:extLst>
          </p:cNvPr>
          <p:cNvSpPr txBox="1">
            <a:spLocks/>
          </p:cNvSpPr>
          <p:nvPr/>
        </p:nvSpPr>
        <p:spPr>
          <a:xfrm>
            <a:off x="665512" y="231458"/>
            <a:ext cx="5642741" cy="17601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j-ea"/>
                <a:cs typeface="+mj-cs"/>
              </a:rPr>
              <a:t>Fondförsäkring – Utbetalning</a:t>
            </a:r>
          </a:p>
        </p:txBody>
      </p:sp>
    </p:spTree>
    <p:extLst>
      <p:ext uri="{BB962C8B-B14F-4D97-AF65-F5344CB8AC3E}">
        <p14:creationId xmlns:p14="http://schemas.microsoft.com/office/powerpoint/2010/main" val="1332621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4F7F239D-DDD6-4643-481E-F3E45476E1D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04" imgH="405" progId="TCLayout.ActiveDocument.1">
                  <p:embed/>
                </p:oleObj>
              </mc:Choice>
              <mc:Fallback>
                <p:oleObj name="think-cell Slide" r:id="rId4" imgW="404" imgH="405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7F239D-DDD6-4643-481E-F3E45476E1D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5">
            <a:extLst>
              <a:ext uri="{FF2B5EF4-FFF2-40B4-BE49-F238E27FC236}">
                <a16:creationId xmlns:a16="http://schemas.microsoft.com/office/drawing/2014/main" id="{E13D35A8-D092-E848-349C-C1B2D8FE3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sv-SE" dirty="0"/>
              <a:t>Depåförsäkring | Så funkar det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8A3188-FF45-7F0E-B602-AC6B6E75BBD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8</a:t>
            </a:fld>
            <a:endParaRPr lang="sv-SE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EBECF0D-74D1-E79D-B316-617BA0DF6A00}"/>
              </a:ext>
            </a:extLst>
          </p:cNvPr>
          <p:cNvSpPr txBox="1"/>
          <p:nvPr/>
        </p:nvSpPr>
        <p:spPr>
          <a:xfrm>
            <a:off x="3991588" y="4181190"/>
            <a:ext cx="138430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v-SE" dirty="0">
                <a:solidFill>
                  <a:schemeClr val="tx2"/>
                </a:solidFill>
                <a:latin typeface="+mj-lt"/>
              </a:rPr>
              <a:t>Rådgivare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B69F576-B9CE-C0F5-A6D4-9B06C21E330E}"/>
              </a:ext>
            </a:extLst>
          </p:cNvPr>
          <p:cNvSpPr txBox="1"/>
          <p:nvPr/>
        </p:nvSpPr>
        <p:spPr>
          <a:xfrm>
            <a:off x="6548504" y="5361258"/>
            <a:ext cx="1900443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v-SE" dirty="0">
                <a:solidFill>
                  <a:schemeClr val="tx2"/>
                </a:solidFill>
                <a:latin typeface="+mj-lt"/>
              </a:rPr>
              <a:t>Försäkringsbolag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14DFD6F6-9379-07C3-6A42-1BC7908B31E9}"/>
              </a:ext>
            </a:extLst>
          </p:cNvPr>
          <p:cNvCxnSpPr>
            <a:cxnSpLocks/>
            <a:stCxn id="53" idx="3"/>
            <a:endCxn id="58" idx="1"/>
          </p:cNvCxnSpPr>
          <p:nvPr/>
        </p:nvCxnSpPr>
        <p:spPr>
          <a:xfrm flipV="1">
            <a:off x="2416958" y="3514749"/>
            <a:ext cx="1727234" cy="132"/>
          </a:xfrm>
          <a:prstGeom prst="straightConnector1">
            <a:avLst/>
          </a:prstGeom>
          <a:ln w="12700">
            <a:solidFill>
              <a:schemeClr val="accent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9F28815C-8C3B-18E1-B877-00457C54860D}"/>
              </a:ext>
            </a:extLst>
          </p:cNvPr>
          <p:cNvSpPr txBox="1"/>
          <p:nvPr/>
        </p:nvSpPr>
        <p:spPr>
          <a:xfrm>
            <a:off x="3656575" y="4515935"/>
            <a:ext cx="2055236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sv-SE" sz="1400" dirty="0"/>
              <a:t>Investeringsrådgivning</a:t>
            </a:r>
            <a:br>
              <a:rPr lang="sv-SE" sz="1400" dirty="0"/>
            </a:br>
            <a:r>
              <a:rPr lang="sv-SE" sz="1400" dirty="0"/>
              <a:t>Pensionsrådgivning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BE83F4E-80D3-1267-AABC-3D823B90C942}"/>
              </a:ext>
            </a:extLst>
          </p:cNvPr>
          <p:cNvSpPr txBox="1"/>
          <p:nvPr/>
        </p:nvSpPr>
        <p:spPr>
          <a:xfrm>
            <a:off x="6608458" y="3303822"/>
            <a:ext cx="184049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sv-SE" sz="1400" dirty="0"/>
              <a:t>Förvar</a:t>
            </a:r>
            <a:br>
              <a:rPr lang="sv-SE" sz="1400" dirty="0"/>
            </a:br>
            <a:r>
              <a:rPr lang="sv-SE" sz="1400" dirty="0"/>
              <a:t>Förvaltning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3E7A21F-A625-5E98-D9A8-2F8F45C8909E}"/>
              </a:ext>
            </a:extLst>
          </p:cNvPr>
          <p:cNvSpPr txBox="1"/>
          <p:nvPr/>
        </p:nvSpPr>
        <p:spPr>
          <a:xfrm>
            <a:off x="887856" y="4515935"/>
            <a:ext cx="2024530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sv-SE" sz="1400" dirty="0"/>
              <a:t>Försäkringstagare</a:t>
            </a:r>
            <a:br>
              <a:rPr lang="sv-SE" sz="1400"/>
            </a:br>
            <a:br>
              <a:rPr lang="sv-SE" sz="1400"/>
            </a:br>
            <a:r>
              <a:rPr lang="sv-SE" sz="1400"/>
              <a:t>Försäkrad </a:t>
            </a:r>
            <a:r>
              <a:rPr lang="sv-SE" sz="1400" dirty="0"/>
              <a:t>(fullmaktshavare)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8EAEDC9-EDDE-7307-0F1D-4903D8F1E1C9}"/>
              </a:ext>
            </a:extLst>
          </p:cNvPr>
          <p:cNvSpPr txBox="1"/>
          <p:nvPr/>
        </p:nvSpPr>
        <p:spPr>
          <a:xfrm>
            <a:off x="6462436" y="5742035"/>
            <a:ext cx="1986512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sv-SE" sz="1400" dirty="0"/>
              <a:t>Rapportering</a:t>
            </a:r>
            <a:br>
              <a:rPr lang="sv-SE" sz="1400" dirty="0"/>
            </a:br>
            <a:r>
              <a:rPr lang="sv-SE" sz="1400" dirty="0"/>
              <a:t>Avgifter och skatteinbetalningar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F738DF1-8F7D-CE0A-F3AD-2A85EB7C54D6}"/>
              </a:ext>
            </a:extLst>
          </p:cNvPr>
          <p:cNvSpPr txBox="1"/>
          <p:nvPr/>
        </p:nvSpPr>
        <p:spPr>
          <a:xfrm>
            <a:off x="9235412" y="3303358"/>
            <a:ext cx="2143246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sv-SE" sz="1400" dirty="0"/>
              <a:t>Produktutbud</a:t>
            </a:r>
            <a:br>
              <a:rPr lang="sv-SE" sz="1400" dirty="0"/>
            </a:br>
            <a:r>
              <a:rPr lang="sv-SE" sz="1400" dirty="0"/>
              <a:t>Handel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3F5214E-382A-FB7A-5AA4-7F33A4648BDE}"/>
              </a:ext>
            </a:extLst>
          </p:cNvPr>
          <p:cNvGrpSpPr/>
          <p:nvPr/>
        </p:nvGrpSpPr>
        <p:grpSpPr>
          <a:xfrm>
            <a:off x="5224188" y="2323337"/>
            <a:ext cx="1764510" cy="2391813"/>
            <a:chOff x="5878159" y="2859343"/>
            <a:chExt cx="1372911" cy="2170659"/>
          </a:xfrm>
        </p:grpSpPr>
        <p:cxnSp>
          <p:nvCxnSpPr>
            <p:cNvPr id="32" name="Connector: Elbow 31">
              <a:extLst>
                <a:ext uri="{FF2B5EF4-FFF2-40B4-BE49-F238E27FC236}">
                  <a16:creationId xmlns:a16="http://schemas.microsoft.com/office/drawing/2014/main" id="{34B163F9-E572-92EA-E222-7792052594C1}"/>
                </a:ext>
              </a:extLst>
            </p:cNvPr>
            <p:cNvCxnSpPr>
              <a:cxnSpLocks/>
              <a:stCxn id="58" idx="3"/>
              <a:endCxn id="67" idx="1"/>
            </p:cNvCxnSpPr>
            <p:nvPr/>
          </p:nvCxnSpPr>
          <p:spPr>
            <a:xfrm flipV="1">
              <a:off x="5878159" y="2859343"/>
              <a:ext cx="1368450" cy="1081251"/>
            </a:xfrm>
            <a:prstGeom prst="bentConnector3">
              <a:avLst/>
            </a:prstGeom>
            <a:ln w="1270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or: Elbow 32">
              <a:extLst>
                <a:ext uri="{FF2B5EF4-FFF2-40B4-BE49-F238E27FC236}">
                  <a16:creationId xmlns:a16="http://schemas.microsoft.com/office/drawing/2014/main" id="{E3F01443-48FC-75EA-7F90-4330740DAFC9}"/>
                </a:ext>
              </a:extLst>
            </p:cNvPr>
            <p:cNvCxnSpPr>
              <a:cxnSpLocks/>
              <a:stCxn id="58" idx="3"/>
              <a:endCxn id="5" idx="1"/>
            </p:cNvCxnSpPr>
            <p:nvPr/>
          </p:nvCxnSpPr>
          <p:spPr>
            <a:xfrm>
              <a:off x="5878159" y="3940594"/>
              <a:ext cx="1372911" cy="1089408"/>
            </a:xfrm>
            <a:prstGeom prst="bentConnector3">
              <a:avLst/>
            </a:prstGeom>
            <a:ln w="12700">
              <a:solidFill>
                <a:schemeClr val="accent1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DD47EA68-7F1D-4063-81A8-5BD51CADE35F}"/>
              </a:ext>
            </a:extLst>
          </p:cNvPr>
          <p:cNvSpPr txBox="1"/>
          <p:nvPr/>
        </p:nvSpPr>
        <p:spPr>
          <a:xfrm>
            <a:off x="5533010" y="4052039"/>
            <a:ext cx="1141136" cy="12311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sv-SE" sz="800" dirty="0"/>
              <a:t>Främst vid nyteckning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25DA6755-022A-A7C8-DF5C-D32DC9E25BC9}"/>
              </a:ext>
            </a:extLst>
          </p:cNvPr>
          <p:cNvCxnSpPr>
            <a:cxnSpLocks/>
            <a:stCxn id="27" idx="2"/>
            <a:endCxn id="5" idx="0"/>
          </p:cNvCxnSpPr>
          <p:nvPr/>
        </p:nvCxnSpPr>
        <p:spPr>
          <a:xfrm>
            <a:off x="7528703" y="3734709"/>
            <a:ext cx="0" cy="440441"/>
          </a:xfrm>
          <a:prstGeom prst="straightConnector1">
            <a:avLst/>
          </a:prstGeom>
          <a:ln w="12700">
            <a:solidFill>
              <a:schemeClr val="accent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D78EE7F9-0D92-6738-CD59-9A7EEC1F7B73}"/>
              </a:ext>
            </a:extLst>
          </p:cNvPr>
          <p:cNvCxnSpPr>
            <a:cxnSpLocks/>
            <a:stCxn id="67" idx="3"/>
            <a:endCxn id="73" idx="1"/>
          </p:cNvCxnSpPr>
          <p:nvPr/>
        </p:nvCxnSpPr>
        <p:spPr>
          <a:xfrm>
            <a:off x="8062294" y="2323337"/>
            <a:ext cx="1736175" cy="0"/>
          </a:xfrm>
          <a:prstGeom prst="straightConnector1">
            <a:avLst/>
          </a:prstGeom>
          <a:ln w="12700">
            <a:solidFill>
              <a:schemeClr val="accent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Speech Bubble: Rectangle 36">
            <a:extLst>
              <a:ext uri="{FF2B5EF4-FFF2-40B4-BE49-F238E27FC236}">
                <a16:creationId xmlns:a16="http://schemas.microsoft.com/office/drawing/2014/main" id="{7E91CCED-FBF0-8566-5837-BF1C6B233755}"/>
              </a:ext>
            </a:extLst>
          </p:cNvPr>
          <p:cNvSpPr/>
          <p:nvPr/>
        </p:nvSpPr>
        <p:spPr>
          <a:xfrm>
            <a:off x="8843859" y="5080777"/>
            <a:ext cx="2503836" cy="1259562"/>
          </a:xfrm>
          <a:prstGeom prst="wedgeRoundRectCallout">
            <a:avLst>
              <a:gd name="adj1" fmla="val -55408"/>
              <a:gd name="adj2" fmla="val 20514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>
                <a:solidFill>
                  <a:schemeClr val="tx1"/>
                </a:solidFill>
              </a:rPr>
              <a:t>Enkelt och skattemässigt effektivt sparande. Som rådgivare är det möjligt att ta betalt via försäkringsavgiften.</a:t>
            </a:r>
          </a:p>
        </p:txBody>
      </p:sp>
      <p:pic>
        <p:nvPicPr>
          <p:cNvPr id="5" name="Bildobjekt 4" descr="En bild som visar skärmbild, Electric blue, symbol, Färggrann&#10;&#10;Automatiskt genererad beskrivning">
            <a:extLst>
              <a:ext uri="{FF2B5EF4-FFF2-40B4-BE49-F238E27FC236}">
                <a16:creationId xmlns:a16="http://schemas.microsoft.com/office/drawing/2014/main" id="{C83B4503-699B-614E-C72B-9F86C73C74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88703" y="4175150"/>
            <a:ext cx="1080000" cy="1080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</p:pic>
      <p:grpSp>
        <p:nvGrpSpPr>
          <p:cNvPr id="52" name="Grupp 51">
            <a:extLst>
              <a:ext uri="{FF2B5EF4-FFF2-40B4-BE49-F238E27FC236}">
                <a16:creationId xmlns:a16="http://schemas.microsoft.com/office/drawing/2014/main" id="{8C4E74D0-12AB-6AF5-5C7A-BAC75652C311}"/>
              </a:ext>
            </a:extLst>
          </p:cNvPr>
          <p:cNvGrpSpPr>
            <a:grpSpLocks noChangeAspect="1"/>
          </p:cNvGrpSpPr>
          <p:nvPr/>
        </p:nvGrpSpPr>
        <p:grpSpPr>
          <a:xfrm>
            <a:off x="1337204" y="2974881"/>
            <a:ext cx="1079754" cy="1080000"/>
            <a:chOff x="1222233" y="3341406"/>
            <a:chExt cx="737539" cy="737539"/>
          </a:xfrm>
          <a:solidFill>
            <a:schemeClr val="bg1"/>
          </a:solidFill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grpSpPr>
        <p:sp>
          <p:nvSpPr>
            <p:cNvPr id="53" name="Rektangel: rundade hörn 52">
              <a:extLst>
                <a:ext uri="{FF2B5EF4-FFF2-40B4-BE49-F238E27FC236}">
                  <a16:creationId xmlns:a16="http://schemas.microsoft.com/office/drawing/2014/main" id="{AA66018B-C9B3-7FBA-5B2E-10AABD008373}"/>
                </a:ext>
              </a:extLst>
            </p:cNvPr>
            <p:cNvSpPr/>
            <p:nvPr/>
          </p:nvSpPr>
          <p:spPr>
            <a:xfrm>
              <a:off x="1222233" y="3341406"/>
              <a:ext cx="737539" cy="737539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600" dirty="0" err="1"/>
            </a:p>
          </p:txBody>
        </p:sp>
        <p:pic>
          <p:nvPicPr>
            <p:cNvPr id="54" name="xyxIcon">
              <a:extLst>
                <a:ext uri="{FF2B5EF4-FFF2-40B4-BE49-F238E27FC236}">
                  <a16:creationId xmlns:a16="http://schemas.microsoft.com/office/drawing/2014/main" id="{1191C159-705F-96F6-F582-0FB598A3460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402651" y="3525668"/>
              <a:ext cx="376703" cy="369015"/>
            </a:xfrm>
            <a:prstGeom prst="rect">
              <a:avLst/>
            </a:prstGeom>
          </p:spPr>
        </p:pic>
      </p:grpSp>
      <p:sp>
        <p:nvSpPr>
          <p:cNvPr id="55" name="TextBox 14">
            <a:extLst>
              <a:ext uri="{FF2B5EF4-FFF2-40B4-BE49-F238E27FC236}">
                <a16:creationId xmlns:a16="http://schemas.microsoft.com/office/drawing/2014/main" id="{836B1AEA-1638-F2C2-5553-5312A75FAA9E}"/>
              </a:ext>
            </a:extLst>
          </p:cNvPr>
          <p:cNvSpPr txBox="1"/>
          <p:nvPr/>
        </p:nvSpPr>
        <p:spPr>
          <a:xfrm>
            <a:off x="1231281" y="4181190"/>
            <a:ext cx="138430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v-SE" dirty="0">
                <a:solidFill>
                  <a:schemeClr val="tx2"/>
                </a:solidFill>
                <a:latin typeface="+mj-lt"/>
              </a:rPr>
              <a:t>Kunder</a:t>
            </a:r>
          </a:p>
        </p:txBody>
      </p:sp>
      <p:sp>
        <p:nvSpPr>
          <p:cNvPr id="56" name="TextBox 14">
            <a:extLst>
              <a:ext uri="{FF2B5EF4-FFF2-40B4-BE49-F238E27FC236}">
                <a16:creationId xmlns:a16="http://schemas.microsoft.com/office/drawing/2014/main" id="{3DFAD8AE-4718-AA42-236A-4E863C265592}"/>
              </a:ext>
            </a:extLst>
          </p:cNvPr>
          <p:cNvSpPr txBox="1"/>
          <p:nvPr/>
        </p:nvSpPr>
        <p:spPr>
          <a:xfrm>
            <a:off x="6829036" y="2974749"/>
            <a:ext cx="139933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v-SE" dirty="0">
                <a:solidFill>
                  <a:schemeClr val="tx2"/>
                </a:solidFill>
                <a:latin typeface="+mj-lt"/>
              </a:rPr>
              <a:t>Depåinstitut</a:t>
            </a:r>
          </a:p>
        </p:txBody>
      </p:sp>
      <p:sp>
        <p:nvSpPr>
          <p:cNvPr id="63" name="TextBox 14">
            <a:extLst>
              <a:ext uri="{FF2B5EF4-FFF2-40B4-BE49-F238E27FC236}">
                <a16:creationId xmlns:a16="http://schemas.microsoft.com/office/drawing/2014/main" id="{12B89CD9-0C38-3AD7-F472-0B6E83FE0429}"/>
              </a:ext>
            </a:extLst>
          </p:cNvPr>
          <p:cNvSpPr txBox="1"/>
          <p:nvPr/>
        </p:nvSpPr>
        <p:spPr>
          <a:xfrm>
            <a:off x="9235411" y="2977301"/>
            <a:ext cx="214324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v-SE" dirty="0">
                <a:solidFill>
                  <a:schemeClr val="tx2"/>
                </a:solidFill>
                <a:latin typeface="+mj-lt"/>
              </a:rPr>
              <a:t>Handelsplattformar</a:t>
            </a:r>
          </a:p>
        </p:txBody>
      </p:sp>
      <p:grpSp>
        <p:nvGrpSpPr>
          <p:cNvPr id="69" name="Grupp 68">
            <a:extLst>
              <a:ext uri="{FF2B5EF4-FFF2-40B4-BE49-F238E27FC236}">
                <a16:creationId xmlns:a16="http://schemas.microsoft.com/office/drawing/2014/main" id="{90FFD315-F31E-BE39-B322-1B4CCBD6BEFC}"/>
              </a:ext>
            </a:extLst>
          </p:cNvPr>
          <p:cNvGrpSpPr>
            <a:grpSpLocks noChangeAspect="1"/>
          </p:cNvGrpSpPr>
          <p:nvPr/>
        </p:nvGrpSpPr>
        <p:grpSpPr>
          <a:xfrm>
            <a:off x="4144192" y="2974749"/>
            <a:ext cx="1080000" cy="1080000"/>
            <a:chOff x="3905241" y="3368632"/>
            <a:chExt cx="737539" cy="737539"/>
          </a:xfrm>
          <a:solidFill>
            <a:schemeClr val="bg1"/>
          </a:solidFill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grpSpPr>
        <p:sp>
          <p:nvSpPr>
            <p:cNvPr id="58" name="Rektangel: rundade hörn 57">
              <a:extLst>
                <a:ext uri="{FF2B5EF4-FFF2-40B4-BE49-F238E27FC236}">
                  <a16:creationId xmlns:a16="http://schemas.microsoft.com/office/drawing/2014/main" id="{22BEB024-0C80-10E1-6F59-C4F6393A4C59}"/>
                </a:ext>
              </a:extLst>
            </p:cNvPr>
            <p:cNvSpPr/>
            <p:nvPr/>
          </p:nvSpPr>
          <p:spPr>
            <a:xfrm>
              <a:off x="3905241" y="3368632"/>
              <a:ext cx="737539" cy="737539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600" dirty="0" err="1"/>
            </a:p>
          </p:txBody>
        </p:sp>
        <p:pic>
          <p:nvPicPr>
            <p:cNvPr id="65" name="xyxIcon">
              <a:extLst>
                <a:ext uri="{FF2B5EF4-FFF2-40B4-BE49-F238E27FC236}">
                  <a16:creationId xmlns:a16="http://schemas.microsoft.com/office/drawing/2014/main" id="{F0A5818C-4A96-8C4F-4B03-381271241F2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085001" y="3570701"/>
              <a:ext cx="377400" cy="377400"/>
            </a:xfrm>
            <a:prstGeom prst="rect">
              <a:avLst/>
            </a:prstGeom>
          </p:spPr>
        </p:pic>
      </p:grpSp>
      <p:grpSp>
        <p:nvGrpSpPr>
          <p:cNvPr id="71" name="Grupp 70">
            <a:extLst>
              <a:ext uri="{FF2B5EF4-FFF2-40B4-BE49-F238E27FC236}">
                <a16:creationId xmlns:a16="http://schemas.microsoft.com/office/drawing/2014/main" id="{7160C592-83A0-4A08-C9AA-5BCDD20D236E}"/>
              </a:ext>
            </a:extLst>
          </p:cNvPr>
          <p:cNvGrpSpPr>
            <a:grpSpLocks noChangeAspect="1"/>
          </p:cNvGrpSpPr>
          <p:nvPr/>
        </p:nvGrpSpPr>
        <p:grpSpPr>
          <a:xfrm>
            <a:off x="6982969" y="1783337"/>
            <a:ext cx="1079325" cy="1080000"/>
            <a:chOff x="6773625" y="1511299"/>
            <a:chExt cx="737539" cy="737539"/>
          </a:xfrm>
          <a:solidFill>
            <a:schemeClr val="bg1"/>
          </a:solidFill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grpSpPr>
        <p:sp>
          <p:nvSpPr>
            <p:cNvPr id="67" name="Rektangel: rundade hörn 66">
              <a:extLst>
                <a:ext uri="{FF2B5EF4-FFF2-40B4-BE49-F238E27FC236}">
                  <a16:creationId xmlns:a16="http://schemas.microsoft.com/office/drawing/2014/main" id="{0B05456F-C6BA-704E-20F5-11A6C51F08CF}"/>
                </a:ext>
              </a:extLst>
            </p:cNvPr>
            <p:cNvSpPr/>
            <p:nvPr/>
          </p:nvSpPr>
          <p:spPr>
            <a:xfrm>
              <a:off x="6773625" y="1511299"/>
              <a:ext cx="737539" cy="737539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600" dirty="0" err="1"/>
            </a:p>
          </p:txBody>
        </p:sp>
        <p:pic>
          <p:nvPicPr>
            <p:cNvPr id="70" name="xyxIcon">
              <a:extLst>
                <a:ext uri="{FF2B5EF4-FFF2-40B4-BE49-F238E27FC236}">
                  <a16:creationId xmlns:a16="http://schemas.microsoft.com/office/drawing/2014/main" id="{5BEB9F4D-79AD-02C7-D680-86B3BC31258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6958135" y="1695808"/>
              <a:ext cx="368520" cy="368521"/>
            </a:xfrm>
            <a:prstGeom prst="rect">
              <a:avLst/>
            </a:prstGeom>
          </p:spPr>
        </p:pic>
      </p:grpSp>
      <p:grpSp>
        <p:nvGrpSpPr>
          <p:cNvPr id="76" name="Grupp 75">
            <a:extLst>
              <a:ext uri="{FF2B5EF4-FFF2-40B4-BE49-F238E27FC236}">
                <a16:creationId xmlns:a16="http://schemas.microsoft.com/office/drawing/2014/main" id="{DFDE6E92-190F-247B-ED22-48EED03808AD}"/>
              </a:ext>
            </a:extLst>
          </p:cNvPr>
          <p:cNvGrpSpPr>
            <a:grpSpLocks noChangeAspect="1"/>
          </p:cNvGrpSpPr>
          <p:nvPr/>
        </p:nvGrpSpPr>
        <p:grpSpPr>
          <a:xfrm>
            <a:off x="9798469" y="1783337"/>
            <a:ext cx="1080000" cy="1080000"/>
            <a:chOff x="9866861" y="2259045"/>
            <a:chExt cx="737539" cy="737539"/>
          </a:xfrm>
          <a:solidFill>
            <a:schemeClr val="bg1"/>
          </a:solidFill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grpSpPr>
        <p:sp>
          <p:nvSpPr>
            <p:cNvPr id="73" name="Rektangel: rundade hörn 72">
              <a:extLst>
                <a:ext uri="{FF2B5EF4-FFF2-40B4-BE49-F238E27FC236}">
                  <a16:creationId xmlns:a16="http://schemas.microsoft.com/office/drawing/2014/main" id="{6FBCEDAD-0C05-6365-77A1-E5FC1D7A5BFF}"/>
                </a:ext>
              </a:extLst>
            </p:cNvPr>
            <p:cNvSpPr/>
            <p:nvPr/>
          </p:nvSpPr>
          <p:spPr>
            <a:xfrm>
              <a:off x="9866861" y="2259045"/>
              <a:ext cx="737539" cy="737539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600" dirty="0" err="1"/>
            </a:p>
          </p:txBody>
        </p:sp>
        <p:pic>
          <p:nvPicPr>
            <p:cNvPr id="75" name="Bild 74">
              <a:extLst>
                <a:ext uri="{FF2B5EF4-FFF2-40B4-BE49-F238E27FC236}">
                  <a16:creationId xmlns:a16="http://schemas.microsoft.com/office/drawing/2014/main" id="{A0B3DC50-E41E-4136-7552-D67342DBA8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10050801" y="2442417"/>
              <a:ext cx="369659" cy="369659"/>
            </a:xfrm>
            <a:prstGeom prst="rect">
              <a:avLst/>
            </a:prstGeom>
          </p:spPr>
        </p:pic>
      </p:grpSp>
      <p:cxnSp>
        <p:nvCxnSpPr>
          <p:cNvPr id="2" name="Connector: Elbow 1">
            <a:extLst>
              <a:ext uri="{FF2B5EF4-FFF2-40B4-BE49-F238E27FC236}">
                <a16:creationId xmlns:a16="http://schemas.microsoft.com/office/drawing/2014/main" id="{6A12F034-881D-30CD-3154-BEC52DF45ADE}"/>
              </a:ext>
            </a:extLst>
          </p:cNvPr>
          <p:cNvCxnSpPr>
            <a:cxnSpLocks/>
            <a:stCxn id="53" idx="0"/>
          </p:cNvCxnSpPr>
          <p:nvPr/>
        </p:nvCxnSpPr>
        <p:spPr>
          <a:xfrm rot="5400000" flipH="1" flipV="1">
            <a:off x="4042872" y="52084"/>
            <a:ext cx="757006" cy="5088588"/>
          </a:xfrm>
          <a:prstGeom prst="bentConnector2">
            <a:avLst/>
          </a:prstGeom>
          <a:ln w="127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11C0860F-133D-9F63-CD2A-F098E748DF5A}"/>
              </a:ext>
            </a:extLst>
          </p:cNvPr>
          <p:cNvSpPr txBox="1"/>
          <p:nvPr/>
        </p:nvSpPr>
        <p:spPr>
          <a:xfrm>
            <a:off x="3741200" y="2123774"/>
            <a:ext cx="1141136" cy="24622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sv-SE" sz="800" dirty="0"/>
              <a:t>Orderläggning </a:t>
            </a:r>
            <a:br>
              <a:rPr lang="sv-SE" sz="800" dirty="0"/>
            </a:br>
            <a:r>
              <a:rPr lang="sv-SE" sz="800" dirty="0"/>
              <a:t>(kan gå via rådgivare)</a:t>
            </a:r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ECBF31FD-A08F-83AE-2334-4A7A76278231}"/>
              </a:ext>
            </a:extLst>
          </p:cNvPr>
          <p:cNvSpPr txBox="1">
            <a:spLocks/>
          </p:cNvSpPr>
          <p:nvPr/>
        </p:nvSpPr>
        <p:spPr>
          <a:xfrm>
            <a:off x="665512" y="231458"/>
            <a:ext cx="5642741" cy="17601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j-ea"/>
                <a:cs typeface="+mj-cs"/>
              </a:rPr>
              <a:t>Depåförsäkring</a:t>
            </a:r>
          </a:p>
        </p:txBody>
      </p:sp>
    </p:spTree>
    <p:extLst>
      <p:ext uri="{BB962C8B-B14F-4D97-AF65-F5344CB8AC3E}">
        <p14:creationId xmlns:p14="http://schemas.microsoft.com/office/powerpoint/2010/main" val="947028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5033A4B-2103-F3B2-3794-05A0BA8E1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Våra tjänster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7238F30-E080-AAAC-54FF-4BA0BD7B1DF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1AD1EF-0862-4970-85B2-DC445227086F}" type="slidenum">
              <a:rPr kumimoji="0" lang="sv-SE" sz="5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sv-SE" sz="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4B7D74B4-B766-0DC2-19BC-8B5B9D9A4D43}"/>
              </a:ext>
            </a:extLst>
          </p:cNvPr>
          <p:cNvSpPr>
            <a:spLocks noGrp="1"/>
          </p:cNvSpPr>
          <p:nvPr>
            <p:ph sz="quarter" idx="25"/>
          </p:nvPr>
        </p:nvSpPr>
        <p:spPr/>
        <p:txBody>
          <a:bodyPr/>
          <a:lstStyle/>
          <a:p>
            <a:pPr marL="0" indent="0">
              <a:spcBef>
                <a:spcPts val="400"/>
              </a:spcBef>
              <a:buNone/>
            </a:pPr>
            <a:r>
              <a:rPr lang="sv-SE" sz="1800" dirty="0">
                <a:latin typeface="+mj-lt"/>
              </a:rPr>
              <a:t>Partnerservice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sv-SE" sz="1400" dirty="0"/>
              <a:t>Ett 30-tal förbättringar genom ’Ett enklare Futur’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sv-SE" sz="1400" dirty="0"/>
              <a:t>Högt ställda krav på service – vill alltid bli ännu bättre</a:t>
            </a:r>
            <a:endParaRPr lang="sv-SE" sz="1400" b="1" dirty="0">
              <a:solidFill>
                <a:srgbClr val="C00000"/>
              </a:solidFill>
            </a:endParaRPr>
          </a:p>
          <a:p>
            <a:pPr marL="0" indent="0">
              <a:spcBef>
                <a:spcPts val="400"/>
              </a:spcBef>
              <a:buNone/>
            </a:pPr>
            <a:r>
              <a:rPr lang="sv-SE" sz="1400" dirty="0"/>
              <a:t>Flyttservice (80 % blir genomförda med samma handläggare från start till mål)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601EE893-119B-1BF4-16A5-ABAD5B4E9F62}"/>
              </a:ext>
            </a:extLst>
          </p:cNvPr>
          <p:cNvSpPr>
            <a:spLocks noGrp="1"/>
          </p:cNvSpPr>
          <p:nvPr>
            <p:ph sz="quarter" idx="26"/>
          </p:nvPr>
        </p:nvSpPr>
        <p:spPr/>
        <p:txBody>
          <a:bodyPr/>
          <a:lstStyle/>
          <a:p>
            <a:pPr marL="0" indent="0">
              <a:spcBef>
                <a:spcPts val="400"/>
              </a:spcBef>
              <a:buNone/>
            </a:pPr>
            <a:r>
              <a:rPr lang="sv-SE" sz="1800" dirty="0">
                <a:latin typeface="+mj-lt"/>
              </a:rPr>
              <a:t>Digitala tjänster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sv-SE" sz="1400" dirty="0"/>
              <a:t>Futur Förmedlare – självservicetjänst som utvecklas och förbättras utifrån våra partners behov</a:t>
            </a:r>
            <a:br>
              <a:rPr lang="sv-SE" sz="1400" dirty="0"/>
            </a:br>
            <a:r>
              <a:rPr lang="sv-SE" sz="1400" dirty="0"/>
              <a:t>Lanseras snart: teckna digitalt, följ ärenden, gör fondbyten</a:t>
            </a:r>
            <a:br>
              <a:rPr lang="sv-SE" sz="1400" dirty="0"/>
            </a:br>
            <a:br>
              <a:rPr lang="sv-SE" sz="1400" dirty="0"/>
            </a:br>
            <a:r>
              <a:rPr lang="sv-SE" sz="1400" dirty="0"/>
              <a:t>Futur Privat – vi bygger en ny tjänst under 2024 för att möta kundernas behov</a:t>
            </a:r>
            <a:br>
              <a:rPr lang="sv-SE" sz="1400" dirty="0"/>
            </a:br>
            <a:r>
              <a:rPr lang="sv-SE" sz="1400" dirty="0"/>
              <a:t>Fokus: enkla tjänster och en användarvänlig upplevelse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18" name="Bildobjekt 17" descr="En bild som visar klädsel, Människoansikte, person, person&#10;&#10;Automatiskt genererad beskrivning">
            <a:extLst>
              <a:ext uri="{FF2B5EF4-FFF2-40B4-BE49-F238E27FC236}">
                <a16:creationId xmlns:a16="http://schemas.microsoft.com/office/drawing/2014/main" id="{538998FB-3B8B-C793-FE05-1976C10ECE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813" y="1634486"/>
            <a:ext cx="3832381" cy="2153718"/>
          </a:xfrm>
          <a:prstGeom prst="roundRect">
            <a:avLst>
              <a:gd name="adj" fmla="val 8176"/>
            </a:avLst>
          </a:prstGeom>
        </p:spPr>
      </p:pic>
      <p:pic>
        <p:nvPicPr>
          <p:cNvPr id="22" name="Bildobjekt 21" descr="En bild som visar Mobiltelefon, telefon, golv, inomhus&#10;&#10;Automatiskt genererad beskrivning">
            <a:extLst>
              <a:ext uri="{FF2B5EF4-FFF2-40B4-BE49-F238E27FC236}">
                <a16:creationId xmlns:a16="http://schemas.microsoft.com/office/drawing/2014/main" id="{842FF289-A695-C32B-AE6D-B4DD0CE8CB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7754" y="1634486"/>
            <a:ext cx="3828832" cy="2153718"/>
          </a:xfrm>
          <a:prstGeom prst="roundRect">
            <a:avLst>
              <a:gd name="adj" fmla="val 8176"/>
            </a:avLst>
          </a:prstGeom>
        </p:spPr>
      </p:pic>
    </p:spTree>
    <p:extLst>
      <p:ext uri="{BB962C8B-B14F-4D97-AF65-F5344CB8AC3E}">
        <p14:creationId xmlns:p14="http://schemas.microsoft.com/office/powerpoint/2010/main" val="229078860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iou3ToO9zBeSTL1S5HKV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8pKdhQE23OpsbkHUbe8O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AcEjBJTC6puYMdQvsY._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9KsbGL7bb96G0v5baEkm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mJ9GfL4OYlmtsdAwhiabg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z6P97pQPTLWh9KLfPrmPw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tqfE14ANjAnTi4ak_TEig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_haRAmr_CjQyMpEtQ1lF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_AP3ZWA4Xnnc0q38NDevg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NctwiVEhAfWqu9H09tnsg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os1Tun9arrA6sVpckMYSQ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48R6dxJfETtIH12WPrBu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vU3PZR8k_.fppXVJQuQhw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HYnmrXLgm5Z1qxWTFSwBQ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.epbL5mmPlaSeh4QaXMHA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NKlxF0YaslA7vM9rgO8qA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kd80qByfLRCZgXC47xUuA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17yTio2ItCxZF0nJiS.k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G_LANGUAGETEXTBOX" val="Sv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XkIJEezh7VoQSstAmmx5Q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I8gFZDaWb6G5skDyYskRw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r.tHCHfCbFc8XmEF39aOw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MLuJmwfyH.wduvXi.TIO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oz7mPQNXi844a3BuFeTa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DrDYw0DAB49Pn5HEipSK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Ktf5lvXUtAXyE1D43Vpw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b9v5XTnDklcy9Ai73oltA"/>
</p:tagLst>
</file>

<file path=ppt/theme/theme1.xml><?xml version="1.0" encoding="utf-8"?>
<a:theme xmlns:a="http://schemas.openxmlformats.org/drawingml/2006/main" name="Futur Pension">
  <a:themeElements>
    <a:clrScheme name="Futur Pension">
      <a:dk1>
        <a:srgbClr val="000000"/>
      </a:dk1>
      <a:lt1>
        <a:srgbClr val="FFFFFF"/>
      </a:lt1>
      <a:dk2>
        <a:srgbClr val="141414"/>
      </a:dk2>
      <a:lt2>
        <a:srgbClr val="F0EFEE"/>
      </a:lt2>
      <a:accent1>
        <a:srgbClr val="0000FF"/>
      </a:accent1>
      <a:accent2>
        <a:srgbClr val="061F51"/>
      </a:accent2>
      <a:accent3>
        <a:srgbClr val="01BFDE"/>
      </a:accent3>
      <a:accent4>
        <a:srgbClr val="65EFA0"/>
      </a:accent4>
      <a:accent5>
        <a:srgbClr val="05148F"/>
      </a:accent5>
      <a:accent6>
        <a:srgbClr val="2694ED"/>
      </a:accent6>
      <a:hlink>
        <a:srgbClr val="0C0C0C"/>
      </a:hlink>
      <a:folHlink>
        <a:srgbClr val="000000"/>
      </a:folHlink>
    </a:clrScheme>
    <a:fontScheme name="Futur Pension">
      <a:majorFont>
        <a:latin typeface="Gilroy Bold"/>
        <a:ea typeface=""/>
        <a:cs typeface=""/>
      </a:majorFont>
      <a:minorFont>
        <a:latin typeface="Inte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z="1600" smtClean="0"/>
        </a:defPPr>
      </a:lstStyle>
    </a:txDef>
  </a:objectDefaults>
  <a:extraClrSchemeLst/>
  <a:custClrLst>
    <a:custClr name="#F3BE2C">
      <a:srgbClr val="F3BE2C"/>
    </a:custClr>
    <a:custClr name="#F3BE2C">
      <a:srgbClr val="F3BE2C"/>
    </a:custClr>
    <a:custClr name="#E85967">
      <a:srgbClr val="E85967"/>
    </a:custClr>
  </a:custClrLst>
  <a:extLst>
    <a:ext uri="{05A4C25C-085E-4340-85A3-A5531E510DB2}">
      <thm15:themeFamily xmlns:thm15="http://schemas.microsoft.com/office/thememl/2012/main" name="Futur Pension.potx" id="{FB944AB2-E8E3-4744-89E1-E9FA92561FEC}" vid="{FB612E5B-004D-49C7-BCB9-A9CF48ECE5B5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13B40794165B841AFFDDAECD6C6E87D" ma:contentTypeVersion="4" ma:contentTypeDescription="Create a new document." ma:contentTypeScope="" ma:versionID="62a942bd233914db3f733b50088b7d4e">
  <xsd:schema xmlns:xsd="http://www.w3.org/2001/XMLSchema" xmlns:xs="http://www.w3.org/2001/XMLSchema" xmlns:p="http://schemas.microsoft.com/office/2006/metadata/properties" xmlns:ns2="87b7ad80-b784-495d-a74f-35dcc3c9c577" targetNamespace="http://schemas.microsoft.com/office/2006/metadata/properties" ma:root="true" ma:fieldsID="f903e0c03858ae61ab288b5449be5e51" ns2:_="">
    <xsd:import namespace="87b7ad80-b784-495d-a74f-35dcc3c9c5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b7ad80-b784-495d-a74f-35dcc3c9c5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2DFC097-66D6-4A61-8871-1D5980F7ED8A}"/>
</file>

<file path=customXml/itemProps2.xml><?xml version="1.0" encoding="utf-8"?>
<ds:datastoreItem xmlns:ds="http://schemas.openxmlformats.org/officeDocument/2006/customXml" ds:itemID="{720642EF-1C1D-4118-8385-DD859FABCBE3}"/>
</file>

<file path=customXml/itemProps3.xml><?xml version="1.0" encoding="utf-8"?>
<ds:datastoreItem xmlns:ds="http://schemas.openxmlformats.org/officeDocument/2006/customXml" ds:itemID="{FF63808C-D2B8-4B4E-8042-FADC2D41A860}"/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886</Words>
  <Application>Microsoft Office PowerPoint</Application>
  <PresentationFormat>Bredbild</PresentationFormat>
  <Paragraphs>208</Paragraphs>
  <Slides>12</Slides>
  <Notes>10</Notes>
  <HiddenSlides>0</HiddenSlides>
  <MMClips>0</MMClips>
  <ScaleCrop>false</ScaleCrop>
  <HeadingPairs>
    <vt:vector size="8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1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21" baseType="lpstr">
      <vt:lpstr>Arial</vt:lpstr>
      <vt:lpstr>Calibri</vt:lpstr>
      <vt:lpstr>Gilroy Bold</vt:lpstr>
      <vt:lpstr>Inter</vt:lpstr>
      <vt:lpstr>Inter Light</vt:lpstr>
      <vt:lpstr>Open Sans</vt:lpstr>
      <vt:lpstr>Open Sans Semibold</vt:lpstr>
      <vt:lpstr>Futur Pension</vt:lpstr>
      <vt:lpstr>think-cell Slide</vt:lpstr>
      <vt:lpstr>Futur</vt:lpstr>
      <vt:lpstr>Snabba fakta om Futur</vt:lpstr>
      <vt:lpstr>Våra erbjudanden</vt:lpstr>
      <vt:lpstr> Noga utvalt och välsorterat fondutbud</vt:lpstr>
      <vt:lpstr> Ovanligt hållbart fondutbud</vt:lpstr>
      <vt:lpstr>Futur komplett | En dynamisk entrélösning</vt:lpstr>
      <vt:lpstr>Flexibel utbetalning | Personalisera utbetalningen</vt:lpstr>
      <vt:lpstr>Depåförsäkring | Så funkar det</vt:lpstr>
      <vt:lpstr>Våra tjänster</vt:lpstr>
      <vt:lpstr>Partnerservice</vt:lpstr>
      <vt:lpstr>Vårt team | Hör av er så blir vi glada!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Futur</dc:title>
  <dc:creator>Johanna Nystedt</dc:creator>
  <cp:lastModifiedBy>Johanna Nystedt</cp:lastModifiedBy>
  <cp:revision>4</cp:revision>
  <dcterms:created xsi:type="dcterms:W3CDTF">2024-01-24T13:44:15Z</dcterms:created>
  <dcterms:modified xsi:type="dcterms:W3CDTF">2024-06-05T11:56:43Z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0x010100A13B40794165B841AFFDDAECD6C6E87D</vt:lpwstr>
  </property>
  <property fmtid="{D5CDD505-2E9C-101B-9397-08002B2CF9AE}" pid="3" name="Order">
    <vt:r8>600</vt:r8>
  </property>
</Properties>
</file>